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89" r:id="rId5"/>
    <p:sldId id="281" r:id="rId6"/>
    <p:sldId id="272" r:id="rId7"/>
    <p:sldId id="259" r:id="rId8"/>
    <p:sldId id="273" r:id="rId9"/>
    <p:sldId id="274" r:id="rId10"/>
    <p:sldId id="275" r:id="rId11"/>
    <p:sldId id="276" r:id="rId12"/>
    <p:sldId id="277" r:id="rId13"/>
    <p:sldId id="278" r:id="rId14"/>
    <p:sldId id="290" r:id="rId15"/>
    <p:sldId id="291" r:id="rId16"/>
    <p:sldId id="292" r:id="rId17"/>
    <p:sldId id="293" r:id="rId18"/>
    <p:sldId id="294" r:id="rId19"/>
    <p:sldId id="295" r:id="rId20"/>
    <p:sldId id="298" r:id="rId21"/>
    <p:sldId id="299"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p:restoredTop sz="94558"/>
  </p:normalViewPr>
  <p:slideViewPr>
    <p:cSldViewPr snapToGrid="0" snapToObjects="1">
      <p:cViewPr varScale="1">
        <p:scale>
          <a:sx n="85" d="100"/>
          <a:sy n="85" d="100"/>
        </p:scale>
        <p:origin x="18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1143000" y="685800"/>
            <a:ext cx="4572000" cy="3429000"/>
          </a:xfrm>
          <a:prstGeom prst="rect">
            <a:avLst/>
          </a:prstGeom>
        </p:spPr>
        <p:txBody>
          <a:bodyPr/>
          <a:lstStyle/>
          <a:p>
            <a:endParaRPr/>
          </a:p>
        </p:txBody>
      </p:sp>
      <p:sp>
        <p:nvSpPr>
          <p:cNvPr id="244" name="Shape 2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lvl1pPr>
              <a:defRPr sz="1400"/>
            </a:lvl1pPr>
          </a:lstStyle>
          <a:p>
            <a:r>
              <a:rPr dirty="0"/>
              <a:t>Fill in the type of training (TARGET Level One, T4, Level One for Families, or TARGET Overview), the name of the host program, the date(s), and presenter name.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defTabSz="584200">
              <a:lnSpc>
                <a:spcPct val="100000"/>
              </a:lnSpc>
              <a:defRPr sz="1400">
                <a:latin typeface="Lucida Grande"/>
                <a:ea typeface="Lucida Grande"/>
                <a:cs typeface="Lucida Grande"/>
                <a:sym typeface="Lucida Grande"/>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lvl1pPr>
              <a:defRPr sz="1400"/>
            </a:lvl1pPr>
          </a:lstStyle>
          <a:p>
            <a:r>
              <a:t>Close with an SOS. . .</a:t>
            </a:r>
          </a:p>
        </p:txBody>
      </p:sp>
    </p:spTree>
    <p:extLst>
      <p:ext uri="{BB962C8B-B14F-4D97-AF65-F5344CB8AC3E}">
        <p14:creationId xmlns:p14="http://schemas.microsoft.com/office/powerpoint/2010/main" val="1838396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defTabSz="584200">
              <a:lnSpc>
                <a:spcPct val="100000"/>
              </a:lnSpc>
              <a:defRPr sz="1400">
                <a:latin typeface="Lucida Grande"/>
                <a:ea typeface="Lucida Grande"/>
                <a:cs typeface="Lucida Grande"/>
                <a:sym typeface="Lucida Grande"/>
              </a:defRPr>
            </a:pPr>
            <a:endParaRPr/>
          </a:p>
        </p:txBody>
      </p:sp>
    </p:spTree>
    <p:extLst>
      <p:ext uri="{BB962C8B-B14F-4D97-AF65-F5344CB8AC3E}">
        <p14:creationId xmlns:p14="http://schemas.microsoft.com/office/powerpoint/2010/main" val="1511284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raining Title Slide&#13;">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 name="Target_1C_Black.pdf" descr="Target_1C_Black.pdf"/>
          <p:cNvPicPr>
            <a:picLocks noChangeAspect="1"/>
          </p:cNvPicPr>
          <p:nvPr/>
        </p:nvPicPr>
        <p:blipFill>
          <a:blip r:embed="rId3"/>
          <a:srcRect t="869" r="762" b="46620"/>
          <a:stretch>
            <a:fillRect/>
          </a:stretch>
        </p:blipFill>
        <p:spPr>
          <a:xfrm>
            <a:off x="3469994" y="1073149"/>
            <a:ext cx="6018563" cy="1282701"/>
          </a:xfrm>
          <a:prstGeom prst="rect">
            <a:avLst/>
          </a:prstGeom>
          <a:ln w="25400">
            <a:miter lim="400000"/>
          </a:ln>
          <a:effectLst>
            <a:reflection stA="50000" endPos="40000" dir="5400000" sy="-100000" algn="bl" rotWithShape="0"/>
          </a:effectLst>
        </p:spPr>
      </p:pic>
      <p:pic>
        <p:nvPicPr>
          <p:cNvPr id="16" name="Target_1C_Black.pdf" descr="Target_1C_Black.pdf"/>
          <p:cNvPicPr>
            <a:picLocks noChangeAspect="1"/>
          </p:cNvPicPr>
          <p:nvPr/>
        </p:nvPicPr>
        <p:blipFill>
          <a:blip r:embed="rId3"/>
          <a:srcRect t="65482"/>
          <a:stretch>
            <a:fillRect/>
          </a:stretch>
        </p:blipFill>
        <p:spPr>
          <a:xfrm>
            <a:off x="3676650" y="3028950"/>
            <a:ext cx="5600700" cy="778669"/>
          </a:xfrm>
          <a:prstGeom prst="rect">
            <a:avLst/>
          </a:prstGeom>
          <a:ln w="12700">
            <a:miter lim="400000"/>
          </a:ln>
        </p:spPr>
      </p:pic>
      <p:sp>
        <p:nvSpPr>
          <p:cNvPr id="17" name="Advanced Trauma Solutions Professionals, LLC"/>
          <p:cNvSpPr txBox="1"/>
          <p:nvPr/>
        </p:nvSpPr>
        <p:spPr>
          <a:xfrm>
            <a:off x="787400" y="9105900"/>
            <a:ext cx="39497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Professionals, LLC</a:t>
            </a:r>
          </a:p>
        </p:txBody>
      </p:sp>
      <p:sp>
        <p:nvSpPr>
          <p:cNvPr id="18" name="Name of Program…"/>
          <p:cNvSpPr txBox="1">
            <a:spLocks noGrp="1"/>
          </p:cNvSpPr>
          <p:nvPr>
            <p:ph type="body" sz="quarter" idx="13"/>
          </p:nvPr>
        </p:nvSpPr>
        <p:spPr>
          <a:xfrm>
            <a:off x="4678114" y="6667500"/>
            <a:ext cx="3642971" cy="1879600"/>
          </a:xfrm>
          <a:prstGeom prst="rect">
            <a:avLst/>
          </a:prstGeom>
        </p:spPr>
        <p:txBody>
          <a:bodyPr wrap="none">
            <a:spAutoFit/>
          </a:bodyPr>
          <a:lstStyle/>
          <a:p>
            <a:pPr marL="0" lvl="1" indent="0" algn="ctr">
              <a:lnSpc>
                <a:spcPct val="110000"/>
              </a:lnSpc>
              <a:spcBef>
                <a:spcPts val="0"/>
              </a:spcBef>
              <a:buSzTx/>
              <a:buNone/>
              <a:defRPr sz="3600" spc="-36">
                <a:latin typeface="Optima"/>
                <a:ea typeface="Optima"/>
                <a:cs typeface="Optima"/>
                <a:sym typeface="Optima"/>
              </a:defRPr>
            </a:pPr>
            <a:r>
              <a:t>Name of Program</a:t>
            </a:r>
          </a:p>
          <a:p>
            <a:pPr marL="0" lvl="1" indent="0" algn="ctr">
              <a:lnSpc>
                <a:spcPct val="110000"/>
              </a:lnSpc>
              <a:spcBef>
                <a:spcPts val="0"/>
              </a:spcBef>
              <a:buSzTx/>
              <a:buNone/>
              <a:defRPr sz="3600" spc="-36">
                <a:latin typeface="Optima"/>
                <a:ea typeface="Optima"/>
                <a:cs typeface="Optima"/>
                <a:sym typeface="Optima"/>
              </a:defRPr>
            </a:pPr>
            <a:r>
              <a:t>Date</a:t>
            </a:r>
          </a:p>
          <a:p>
            <a:pPr marL="0" lvl="1" indent="0" algn="ctr">
              <a:lnSpc>
                <a:spcPct val="110000"/>
              </a:lnSpc>
              <a:spcBef>
                <a:spcPts val="0"/>
              </a:spcBef>
              <a:buSzTx/>
              <a:buNone/>
              <a:defRPr sz="3600" spc="-36">
                <a:latin typeface="Optima"/>
                <a:ea typeface="Optima"/>
                <a:cs typeface="Optima"/>
                <a:sym typeface="Optima"/>
              </a:defRPr>
            </a:pPr>
            <a:r>
              <a:t>Presenter</a:t>
            </a:r>
          </a:p>
        </p:txBody>
      </p:sp>
      <p:sp>
        <p:nvSpPr>
          <p:cNvPr id="19" name="Rounded Rectangle"/>
          <p:cNvSpPr>
            <a:spLocks noGrp="1"/>
          </p:cNvSpPr>
          <p:nvPr>
            <p:ph type="body" sz="quarter" idx="14"/>
          </p:nvPr>
        </p:nvSpPr>
        <p:spPr>
          <a:xfrm>
            <a:off x="2146300" y="4216400"/>
            <a:ext cx="8661400" cy="2044700"/>
          </a:xfrm>
          <a:prstGeom prst="roundRect">
            <a:avLst>
              <a:gd name="adj" fmla="val 9317"/>
            </a:avLst>
          </a:prstGeom>
          <a:solidFill>
            <a:srgbClr val="006F73">
              <a:alpha val="37000"/>
            </a:srgbClr>
          </a:solidFill>
          <a:ln w="25400">
            <a:solidFill>
              <a:srgbClr val="3A5253"/>
            </a:solidFill>
          </a:ln>
        </p:spPr>
        <p:txBody>
          <a:bodyPr/>
          <a:lstStyle/>
          <a:p>
            <a:pPr marL="0" indent="0" algn="ctr">
              <a:spcBef>
                <a:spcPts val="0"/>
              </a:spcBef>
              <a:buSzTx/>
              <a:buNone/>
              <a:defRPr>
                <a:latin typeface="Futura Condensed"/>
                <a:ea typeface="Futura Condensed"/>
                <a:cs typeface="Futura Condensed"/>
                <a:sym typeface="Futura Condensed"/>
              </a:defRPr>
            </a:pPr>
            <a:endParaRPr/>
          </a:p>
        </p:txBody>
      </p:sp>
      <p:sp>
        <p:nvSpPr>
          <p:cNvPr id="20" name="Level One Training"/>
          <p:cNvSpPr txBox="1">
            <a:spLocks noGrp="1"/>
          </p:cNvSpPr>
          <p:nvPr>
            <p:ph type="body" sz="quarter" idx="15"/>
          </p:nvPr>
        </p:nvSpPr>
        <p:spPr>
          <a:xfrm>
            <a:off x="2461816" y="4552950"/>
            <a:ext cx="8070652" cy="1168400"/>
          </a:xfrm>
          <a:prstGeom prst="rect">
            <a:avLst/>
          </a:prstGeom>
          <a:effectLst>
            <a:outerShdw blurRad="127000" dist="76200" dir="2700000" rotWithShape="0">
              <a:srgbClr val="000000">
                <a:alpha val="75000"/>
              </a:srgbClr>
            </a:outerShdw>
          </a:effectLst>
        </p:spPr>
        <p:txBody>
          <a:bodyPr wrap="none">
            <a:spAutoFit/>
          </a:bodyPr>
          <a:lstStyle>
            <a:lvl1pPr marL="0" indent="0" algn="ctr">
              <a:spcBef>
                <a:spcPts val="0"/>
              </a:spcBef>
              <a:buSzTx/>
              <a:buNone/>
              <a:defRPr sz="7200">
                <a:latin typeface="Rockwell"/>
                <a:ea typeface="Rockwell"/>
                <a:cs typeface="Rockwell"/>
                <a:sym typeface="Rockwell"/>
              </a:defRPr>
            </a:lvl1pPr>
          </a:lstStyle>
          <a:p>
            <a:r>
              <a:t>Level One Training</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s, Facts and Statistic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Julian D. Ford"/>
          <p:cNvSpPr txBox="1">
            <a:spLocks noGrp="1"/>
          </p:cNvSpPr>
          <p:nvPr>
            <p:ph type="body" sz="quarter" idx="13"/>
          </p:nvPr>
        </p:nvSpPr>
        <p:spPr>
          <a:xfrm>
            <a:off x="5719267" y="5314950"/>
            <a:ext cx="6667501" cy="1066800"/>
          </a:xfrm>
          <a:prstGeom prst="rect">
            <a:avLst/>
          </a:prstGeom>
          <a:effectLst>
            <a:outerShdw blurRad="127000" dist="76200" dir="2700000" rotWithShape="0">
              <a:srgbClr val="000000">
                <a:alpha val="75000"/>
              </a:srgbClr>
            </a:outerShdw>
          </a:effectLst>
        </p:spPr>
        <p:txBody>
          <a:bodyPr>
            <a:spAutoFit/>
          </a:bodyPr>
          <a:lstStyle>
            <a:lvl1pPr marL="0" indent="0">
              <a:spcBef>
                <a:spcPts val="0"/>
              </a:spcBef>
              <a:buSzTx/>
              <a:buNone/>
              <a:defRPr sz="6400">
                <a:latin typeface="Rockwell"/>
                <a:ea typeface="Rockwell"/>
                <a:cs typeface="Rockwell"/>
                <a:sym typeface="Rockwell"/>
              </a:defRPr>
            </a:lvl1pPr>
          </a:lstStyle>
          <a:p>
            <a:r>
              <a:t>Julian D. Ford</a:t>
            </a:r>
          </a:p>
        </p:txBody>
      </p:sp>
      <p:sp>
        <p:nvSpPr>
          <p:cNvPr id="156"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INC.</a:t>
            </a:r>
          </a:p>
        </p:txBody>
      </p:sp>
      <p:sp>
        <p:nvSpPr>
          <p:cNvPr id="157" name="“If People are emotionally regulated, they are capable of making good choices.”"/>
          <p:cNvSpPr txBox="1">
            <a:spLocks noGrp="1"/>
          </p:cNvSpPr>
          <p:nvPr>
            <p:ph type="body" sz="half" idx="14"/>
          </p:nvPr>
        </p:nvSpPr>
        <p:spPr>
          <a:xfrm>
            <a:off x="1970684" y="628650"/>
            <a:ext cx="9385301" cy="4625857"/>
          </a:xfrm>
          <a:prstGeom prst="rect">
            <a:avLst/>
          </a:prstGeom>
        </p:spPr>
        <p:txBody>
          <a:bodyPr anchor="t">
            <a:spAutoFit/>
          </a:bodyPr>
          <a:lstStyle>
            <a:lvl1pPr marL="0" indent="0">
              <a:lnSpc>
                <a:spcPct val="120000"/>
              </a:lnSpc>
              <a:spcBef>
                <a:spcPts val="0"/>
              </a:spcBef>
              <a:buSzTx/>
              <a:buNone/>
              <a:defRPr sz="6400">
                <a:latin typeface="Optima"/>
                <a:ea typeface="Optima"/>
                <a:cs typeface="Optima"/>
                <a:sym typeface="Optima"/>
              </a:defRPr>
            </a:lvl1pPr>
          </a:lstStyle>
          <a:p>
            <a:r>
              <a:t>“If People are emotionally regulated, they are capable of making good choices.”</a:t>
            </a:r>
          </a:p>
        </p:txBody>
      </p:sp>
      <p:pic>
        <p:nvPicPr>
          <p:cNvPr id="158"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159"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Key Poin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Line"/>
          <p:cNvSpPr/>
          <p:nvPr/>
        </p:nvSpPr>
        <p:spPr>
          <a:xfrm>
            <a:off x="836116" y="8059737"/>
            <a:ext cx="8211890" cy="128"/>
          </a:xfrm>
          <a:prstGeom prst="line">
            <a:avLst/>
          </a:prstGeom>
          <a:ln w="127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8"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INC.</a:t>
            </a:r>
          </a:p>
        </p:txBody>
      </p:sp>
      <p:sp>
        <p:nvSpPr>
          <p:cNvPr id="169" name="Session 4: The Lifeline"/>
          <p:cNvSpPr txBox="1">
            <a:spLocks noGrp="1"/>
          </p:cNvSpPr>
          <p:nvPr>
            <p:ph type="body" sz="quarter" idx="13"/>
          </p:nvPr>
        </p:nvSpPr>
        <p:spPr>
          <a:xfrm>
            <a:off x="732149" y="8096250"/>
            <a:ext cx="5180001" cy="736600"/>
          </a:xfrm>
          <a:prstGeom prst="rect">
            <a:avLst/>
          </a:prstGeom>
        </p:spPr>
        <p:txBody>
          <a:bodyPr wrap="none" anchor="t">
            <a:spAutoFit/>
          </a:bodyPr>
          <a:lstStyle>
            <a:lvl1pPr marL="0" indent="0">
              <a:spcBef>
                <a:spcPts val="0"/>
              </a:spcBef>
              <a:buSzTx/>
              <a:buNone/>
              <a:defRPr sz="4200">
                <a:latin typeface="Optima"/>
                <a:ea typeface="Optima"/>
                <a:cs typeface="Optima"/>
                <a:sym typeface="Optima"/>
              </a:defRPr>
            </a:lvl1pPr>
          </a:lstStyle>
          <a:p>
            <a:r>
              <a:t>Session 4: The Lifeline</a:t>
            </a:r>
          </a:p>
        </p:txBody>
      </p:sp>
      <p:sp>
        <p:nvSpPr>
          <p:cNvPr id="170" name="The lifeline is a creative arts exercise in which life experiences are selected and placed on a timeline.…"/>
          <p:cNvSpPr txBox="1">
            <a:spLocks noGrp="1"/>
          </p:cNvSpPr>
          <p:nvPr>
            <p:ph type="body" idx="14"/>
          </p:nvPr>
        </p:nvSpPr>
        <p:spPr>
          <a:xfrm>
            <a:off x="814984" y="635000"/>
            <a:ext cx="11557001" cy="5399470"/>
          </a:xfrm>
          <a:prstGeom prst="rect">
            <a:avLst/>
          </a:prstGeom>
        </p:spPr>
        <p:txBody>
          <a:bodyPr lIns="0" tIns="0" rIns="0" bIns="0" anchor="t">
            <a:spAutoFit/>
          </a:bodyPr>
          <a:lstStyle/>
          <a:p>
            <a:pPr marL="643812" indent="-643812">
              <a:lnSpc>
                <a:spcPct val="90000"/>
              </a:lnSpc>
              <a:spcBef>
                <a:spcPts val="2400"/>
              </a:spcBef>
              <a:buSzPct val="88775"/>
              <a:buFont typeface="Zapf Dingbats"/>
              <a:buChar char="✦"/>
              <a:defRPr sz="4900">
                <a:latin typeface="Optima"/>
                <a:ea typeface="Optima"/>
                <a:cs typeface="Optima"/>
                <a:sym typeface="Optima"/>
              </a:defRPr>
            </a:pPr>
            <a:r>
              <a:rPr sz="4600"/>
              <a:t>The lifeline is a creative arts exercise in which life experiences are selected and placed on a timeline.</a:t>
            </a:r>
          </a:p>
          <a:p>
            <a:pPr marL="643812" indent="-643812">
              <a:lnSpc>
                <a:spcPct val="90000"/>
              </a:lnSpc>
              <a:spcBef>
                <a:spcPts val="1800"/>
              </a:spcBef>
              <a:buSzPct val="88775"/>
              <a:buFont typeface="Zapf Dingbats"/>
              <a:buChar char="✦"/>
              <a:defRPr sz="4900">
                <a:latin typeface="Optima"/>
                <a:ea typeface="Optima"/>
                <a:cs typeface="Optima"/>
                <a:sym typeface="Optima"/>
              </a:defRPr>
            </a:pPr>
            <a:r>
              <a:rPr sz="4600"/>
              <a:t>The lifeline helps you remember whole experiences rather than just the best or worst moments and helps you create a coherent story of your life.</a:t>
            </a:r>
            <a:br>
              <a:rPr sz="4600"/>
            </a:br>
            <a:endParaRPr sz="4600"/>
          </a:p>
        </p:txBody>
      </p:sp>
      <p:sp>
        <p:nvSpPr>
          <p:cNvPr id="171" name="Key Points"/>
          <p:cNvSpPr txBox="1">
            <a:spLocks noGrp="1"/>
          </p:cNvSpPr>
          <p:nvPr>
            <p:ph type="body" sz="quarter" idx="15"/>
          </p:nvPr>
        </p:nvSpPr>
        <p:spPr>
          <a:xfrm>
            <a:off x="749379" y="7029450"/>
            <a:ext cx="4318001" cy="1143000"/>
          </a:xfrm>
          <a:prstGeom prst="rect">
            <a:avLst/>
          </a:prstGeom>
          <a:effectLst>
            <a:outerShdw blurRad="127000" dist="76200" dir="2700000" rotWithShape="0">
              <a:srgbClr val="000000">
                <a:alpha val="75000"/>
              </a:srgbClr>
            </a:outerShdw>
          </a:effectLst>
        </p:spPr>
        <p:txBody>
          <a:bodyPr anchor="t">
            <a:spAutoFit/>
          </a:bodyPr>
          <a:lstStyle>
            <a:lvl1pPr marL="0" indent="0">
              <a:spcBef>
                <a:spcPts val="0"/>
              </a:spcBef>
              <a:buSzTx/>
              <a:buNone/>
              <a:defRPr sz="7000">
                <a:solidFill>
                  <a:srgbClr val="C9D5B2"/>
                </a:solidFill>
                <a:latin typeface="Rockwell"/>
                <a:ea typeface="Rockwell"/>
                <a:cs typeface="Rockwell"/>
                <a:sym typeface="Rockwell"/>
              </a:defRPr>
            </a:lvl1pPr>
          </a:lstStyle>
          <a:p>
            <a:r>
              <a:t>Key Points</a:t>
            </a:r>
          </a:p>
        </p:txBody>
      </p:sp>
      <p:pic>
        <p:nvPicPr>
          <p:cNvPr id="172"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173"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Resonance p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Advanced Trauma Solutions Professionals, LLC"/>
          <p:cNvSpPr txBox="1"/>
          <p:nvPr/>
        </p:nvSpPr>
        <p:spPr>
          <a:xfrm>
            <a:off x="787400" y="9108121"/>
            <a:ext cx="8305800" cy="31305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Professionals, LLC</a:t>
            </a:r>
          </a:p>
        </p:txBody>
      </p:sp>
      <p:sp>
        <p:nvSpPr>
          <p:cNvPr id="182" name="Line"/>
          <p:cNvSpPr/>
          <p:nvPr/>
        </p:nvSpPr>
        <p:spPr>
          <a:xfrm>
            <a:off x="836116" y="8059737"/>
            <a:ext cx="8211890" cy="128"/>
          </a:xfrm>
          <a:prstGeom prst="line">
            <a:avLst/>
          </a:prstGeom>
          <a:ln w="127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3" name="Goal of the Freedom steps:"/>
          <p:cNvSpPr txBox="1">
            <a:spLocks noGrp="1"/>
          </p:cNvSpPr>
          <p:nvPr>
            <p:ph type="body" sz="quarter" idx="13"/>
          </p:nvPr>
        </p:nvSpPr>
        <p:spPr>
          <a:xfrm>
            <a:off x="700684" y="406400"/>
            <a:ext cx="11557001" cy="977900"/>
          </a:xfrm>
          <a:prstGeom prst="rect">
            <a:avLst/>
          </a:prstGeom>
          <a:effectLst>
            <a:outerShdw blurRad="63500" dist="63500" dir="2700000" rotWithShape="0">
              <a:srgbClr val="000000">
                <a:alpha val="60000"/>
              </a:srgbClr>
            </a:outerShdw>
          </a:effectLst>
        </p:spPr>
        <p:txBody>
          <a:bodyPr anchor="t">
            <a:spAutoFit/>
          </a:bodyPr>
          <a:lstStyle/>
          <a:p>
            <a:pPr marL="0" indent="0">
              <a:spcBef>
                <a:spcPts val="0"/>
              </a:spcBef>
              <a:buSzTx/>
              <a:buNone/>
              <a:defRPr sz="5600">
                <a:latin typeface="Rockwell"/>
                <a:ea typeface="Rockwell"/>
                <a:cs typeface="Rockwell"/>
                <a:sym typeface="Rockwell"/>
              </a:defRPr>
            </a:pPr>
            <a:r>
              <a:rPr>
                <a:latin typeface="Optima"/>
                <a:ea typeface="Optima"/>
                <a:cs typeface="Optima"/>
                <a:sym typeface="Optima"/>
              </a:rPr>
              <a:t>Goal of the </a:t>
            </a:r>
            <a:r>
              <a:t>Freedom </a:t>
            </a:r>
            <a:r>
              <a:rPr>
                <a:latin typeface="Optima"/>
                <a:ea typeface="Optima"/>
                <a:cs typeface="Optima"/>
                <a:sym typeface="Optima"/>
              </a:rPr>
              <a:t>steps:</a:t>
            </a:r>
          </a:p>
        </p:txBody>
      </p:sp>
      <p:sp>
        <p:nvSpPr>
          <p:cNvPr id="184" name="To feel in control &amp; think clearly when stressed."/>
          <p:cNvSpPr txBox="1">
            <a:spLocks noGrp="1"/>
          </p:cNvSpPr>
          <p:nvPr>
            <p:ph type="body" sz="quarter" idx="14"/>
          </p:nvPr>
        </p:nvSpPr>
        <p:spPr>
          <a:xfrm>
            <a:off x="5144591" y="2680332"/>
            <a:ext cx="7226301" cy="3053086"/>
          </a:xfrm>
          <a:prstGeom prst="rect">
            <a:avLst/>
          </a:prstGeom>
        </p:spPr>
        <p:txBody>
          <a:bodyPr>
            <a:spAutoFit/>
          </a:bodyPr>
          <a:lstStyle>
            <a:lvl1pPr marL="0" indent="0">
              <a:spcBef>
                <a:spcPts val="0"/>
              </a:spcBef>
              <a:buSzTx/>
              <a:buNone/>
              <a:defRPr sz="6400">
                <a:latin typeface="Optima"/>
                <a:ea typeface="Optima"/>
                <a:cs typeface="Optima"/>
                <a:sym typeface="Optima"/>
              </a:defRPr>
            </a:lvl1pPr>
          </a:lstStyle>
          <a:p>
            <a:r>
              <a:t>To feel in control &amp; think clearly when stressed.</a:t>
            </a:r>
          </a:p>
        </p:txBody>
      </p:sp>
      <p:sp>
        <p:nvSpPr>
          <p:cNvPr id="185" name="Resonance"/>
          <p:cNvSpPr txBox="1">
            <a:spLocks noGrp="1"/>
          </p:cNvSpPr>
          <p:nvPr>
            <p:ph type="body" sz="quarter" idx="15"/>
          </p:nvPr>
        </p:nvSpPr>
        <p:spPr>
          <a:xfrm>
            <a:off x="749379" y="7029450"/>
            <a:ext cx="6591301" cy="1143000"/>
          </a:xfrm>
          <a:prstGeom prst="rect">
            <a:avLst/>
          </a:prstGeom>
          <a:effectLst>
            <a:outerShdw blurRad="127000" dist="76200" dir="2700000" rotWithShape="0">
              <a:srgbClr val="000000">
                <a:alpha val="75000"/>
              </a:srgbClr>
            </a:outerShdw>
          </a:effectLst>
        </p:spPr>
        <p:txBody>
          <a:bodyPr anchor="t">
            <a:spAutoFit/>
          </a:bodyPr>
          <a:lstStyle>
            <a:lvl1pPr marL="0" indent="0">
              <a:spcBef>
                <a:spcPts val="0"/>
              </a:spcBef>
              <a:buSzTx/>
              <a:buNone/>
              <a:defRPr sz="7000">
                <a:solidFill>
                  <a:srgbClr val="F2B9B2"/>
                </a:solidFill>
                <a:latin typeface="Rockwell"/>
                <a:ea typeface="Rockwell"/>
                <a:cs typeface="Rockwell"/>
                <a:sym typeface="Rockwell"/>
              </a:defRPr>
            </a:lvl1pPr>
          </a:lstStyle>
          <a:p>
            <a:r>
              <a:t>Resonance</a:t>
            </a:r>
          </a:p>
        </p:txBody>
      </p:sp>
      <p:pic>
        <p:nvPicPr>
          <p:cNvPr id="186"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187"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Graphics p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5" name="Rounded Rectangle"/>
          <p:cNvSpPr>
            <a:spLocks noGrp="1"/>
          </p:cNvSpPr>
          <p:nvPr>
            <p:ph type="body" sz="half" idx="13"/>
          </p:nvPr>
        </p:nvSpPr>
        <p:spPr>
          <a:xfrm>
            <a:off x="1219200" y="1930400"/>
            <a:ext cx="4673600" cy="5892800"/>
          </a:xfrm>
          <a:prstGeom prst="roundRect">
            <a:avLst>
              <a:gd name="adj" fmla="val 4076"/>
            </a:avLst>
          </a:prstGeom>
          <a:solidFill>
            <a:srgbClr val="FFFFFF">
              <a:alpha val="20000"/>
            </a:srgbClr>
          </a:solidFill>
        </p:spPr>
        <p:txBody>
          <a:bodyPr/>
          <a:lstStyle/>
          <a:p>
            <a:pPr marL="0" indent="0" algn="ctr">
              <a:spcBef>
                <a:spcPts val="0"/>
              </a:spcBef>
              <a:buSzTx/>
              <a:buNone/>
              <a:defRPr sz="4000">
                <a:effectLst>
                  <a:outerShdw blurRad="38100" dist="12700" dir="5400000" rotWithShape="0">
                    <a:srgbClr val="000000">
                      <a:alpha val="50000"/>
                    </a:srgbClr>
                  </a:outerShdw>
                </a:effectLst>
              </a:defRPr>
            </a:pPr>
            <a:endParaRPr/>
          </a:p>
        </p:txBody>
      </p:sp>
      <p:sp>
        <p:nvSpPr>
          <p:cNvPr id="196" name="Rounded Rectangle"/>
          <p:cNvSpPr>
            <a:spLocks noGrp="1"/>
          </p:cNvSpPr>
          <p:nvPr>
            <p:ph type="body" sz="half" idx="14"/>
          </p:nvPr>
        </p:nvSpPr>
        <p:spPr>
          <a:xfrm>
            <a:off x="7124700" y="1930400"/>
            <a:ext cx="4673600" cy="5892800"/>
          </a:xfrm>
          <a:prstGeom prst="roundRect">
            <a:avLst>
              <a:gd name="adj" fmla="val 4076"/>
            </a:avLst>
          </a:prstGeom>
          <a:solidFill>
            <a:srgbClr val="FFFFFF">
              <a:alpha val="20000"/>
            </a:srgbClr>
          </a:solidFill>
        </p:spPr>
        <p:txBody>
          <a:bodyPr/>
          <a:lstStyle/>
          <a:p>
            <a:pPr marL="0" indent="0" algn="ctr">
              <a:spcBef>
                <a:spcPts val="0"/>
              </a:spcBef>
              <a:buSzTx/>
              <a:buNone/>
              <a:defRPr sz="4000">
                <a:effectLst>
                  <a:outerShdw blurRad="38100" dist="12700" dir="5400000" rotWithShape="0">
                    <a:srgbClr val="000000">
                      <a:alpha val="50000"/>
                    </a:srgbClr>
                  </a:outerShdw>
                </a:effectLst>
              </a:defRPr>
            </a:pPr>
            <a:endParaRPr/>
          </a:p>
        </p:txBody>
      </p:sp>
      <p:sp>
        <p:nvSpPr>
          <p:cNvPr id="197" name="Page for placing graphic content"/>
          <p:cNvSpPr txBox="1">
            <a:spLocks noGrp="1"/>
          </p:cNvSpPr>
          <p:nvPr>
            <p:ph type="body" sz="quarter" idx="15"/>
          </p:nvPr>
        </p:nvSpPr>
        <p:spPr>
          <a:xfrm>
            <a:off x="701852" y="406399"/>
            <a:ext cx="10878138" cy="939801"/>
          </a:xfrm>
          <a:prstGeom prst="rect">
            <a:avLst/>
          </a:prstGeom>
          <a:effectLst>
            <a:outerShdw blurRad="63500" dist="64440" dir="1373909" rotWithShape="0">
              <a:srgbClr val="000000">
                <a:alpha val="59760"/>
              </a:srgbClr>
            </a:outerShdw>
          </a:effectLst>
        </p:spPr>
        <p:txBody>
          <a:bodyPr>
            <a:spAutoFit/>
          </a:bodyPr>
          <a:lstStyle>
            <a:lvl1pPr marL="0" indent="0">
              <a:spcBef>
                <a:spcPts val="0"/>
              </a:spcBef>
              <a:buSzTx/>
              <a:buNone/>
              <a:defRPr sz="5600">
                <a:latin typeface="Rockwell"/>
                <a:ea typeface="Rockwell"/>
                <a:cs typeface="Rockwell"/>
                <a:sym typeface="Rockwell"/>
              </a:defRPr>
            </a:lvl1pPr>
          </a:lstStyle>
          <a:p>
            <a:r>
              <a:t>Page for placing graphic content</a:t>
            </a:r>
          </a:p>
        </p:txBody>
      </p:sp>
      <p:sp>
        <p:nvSpPr>
          <p:cNvPr id="198" name="Line"/>
          <p:cNvSpPr/>
          <p:nvPr/>
        </p:nvSpPr>
        <p:spPr>
          <a:xfrm>
            <a:off x="709265" y="1391294"/>
            <a:ext cx="11586270" cy="1"/>
          </a:xfrm>
          <a:prstGeom prst="line">
            <a:avLst/>
          </a:prstGeom>
          <a:ln w="12700">
            <a:solidFill>
              <a:srgbClr val="FFFF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199"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200"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Graphics page full fram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Rounded Rectangle"/>
          <p:cNvSpPr>
            <a:spLocks noGrp="1"/>
          </p:cNvSpPr>
          <p:nvPr>
            <p:ph type="body" idx="13"/>
          </p:nvPr>
        </p:nvSpPr>
        <p:spPr>
          <a:xfrm>
            <a:off x="716954" y="1828800"/>
            <a:ext cx="7663856" cy="7425929"/>
          </a:xfrm>
          <a:prstGeom prst="roundRect">
            <a:avLst>
              <a:gd name="adj" fmla="val 3233"/>
            </a:avLst>
          </a:prstGeom>
          <a:solidFill>
            <a:srgbClr val="FFFFFF">
              <a:alpha val="20000"/>
            </a:srgbClr>
          </a:solidFill>
        </p:spPr>
        <p:txBody>
          <a:bodyPr/>
          <a:lstStyle/>
          <a:p>
            <a:pPr marL="0" indent="0" algn="ctr">
              <a:spcBef>
                <a:spcPts val="0"/>
              </a:spcBef>
              <a:buSzTx/>
              <a:buNone/>
              <a:defRPr sz="4000">
                <a:effectLst>
                  <a:outerShdw blurRad="38100" dist="12700" dir="5400000" rotWithShape="0">
                    <a:srgbClr val="000000">
                      <a:alpha val="50000"/>
                    </a:srgbClr>
                  </a:outerShdw>
                </a:effectLst>
              </a:defRPr>
            </a:pPr>
            <a:endParaRPr/>
          </a:p>
        </p:txBody>
      </p:sp>
      <p:sp>
        <p:nvSpPr>
          <p:cNvPr id="209" name="Page for placing graphic content"/>
          <p:cNvSpPr txBox="1">
            <a:spLocks noGrp="1"/>
          </p:cNvSpPr>
          <p:nvPr>
            <p:ph type="body" sz="quarter" idx="14"/>
          </p:nvPr>
        </p:nvSpPr>
        <p:spPr>
          <a:xfrm>
            <a:off x="701852" y="406399"/>
            <a:ext cx="10878138" cy="939801"/>
          </a:xfrm>
          <a:prstGeom prst="rect">
            <a:avLst/>
          </a:prstGeom>
          <a:effectLst>
            <a:outerShdw blurRad="63500" dist="64440" dir="1373909" rotWithShape="0">
              <a:srgbClr val="000000">
                <a:alpha val="59760"/>
              </a:srgbClr>
            </a:outerShdw>
          </a:effectLst>
        </p:spPr>
        <p:txBody>
          <a:bodyPr>
            <a:spAutoFit/>
          </a:bodyPr>
          <a:lstStyle>
            <a:lvl1pPr marL="0" indent="0">
              <a:spcBef>
                <a:spcPts val="0"/>
              </a:spcBef>
              <a:buSzTx/>
              <a:buNone/>
              <a:defRPr sz="5600">
                <a:latin typeface="Rockwell"/>
                <a:ea typeface="Rockwell"/>
                <a:cs typeface="Rockwell"/>
                <a:sym typeface="Rockwell"/>
              </a:defRPr>
            </a:lvl1pPr>
          </a:lstStyle>
          <a:p>
            <a:r>
              <a:t>Page for placing graphic content</a:t>
            </a:r>
          </a:p>
        </p:txBody>
      </p:sp>
      <p:sp>
        <p:nvSpPr>
          <p:cNvPr id="210" name="Line"/>
          <p:cNvSpPr/>
          <p:nvPr/>
        </p:nvSpPr>
        <p:spPr>
          <a:xfrm>
            <a:off x="709265" y="1391294"/>
            <a:ext cx="11586270" cy="1"/>
          </a:xfrm>
          <a:prstGeom prst="line">
            <a:avLst/>
          </a:prstGeom>
          <a:ln w="12700">
            <a:solidFill>
              <a:srgbClr val="FFFF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11" name="Copy that may accompany the image.…"/>
          <p:cNvSpPr txBox="1">
            <a:spLocks noGrp="1"/>
          </p:cNvSpPr>
          <p:nvPr>
            <p:ph type="body" sz="quarter" idx="15"/>
          </p:nvPr>
        </p:nvSpPr>
        <p:spPr>
          <a:xfrm>
            <a:off x="8802914" y="1853627"/>
            <a:ext cx="3680562" cy="5600892"/>
          </a:xfrm>
          <a:prstGeom prst="rect">
            <a:avLst/>
          </a:prstGeom>
        </p:spPr>
        <p:txBody>
          <a:bodyPr anchor="t">
            <a:spAutoFit/>
          </a:bodyPr>
          <a:lstStyle/>
          <a:p>
            <a:pPr marL="0" indent="0">
              <a:lnSpc>
                <a:spcPct val="90000"/>
              </a:lnSpc>
              <a:spcBef>
                <a:spcPts val="2000"/>
              </a:spcBef>
              <a:buSzTx/>
              <a:buNone/>
              <a:defRPr sz="3400">
                <a:latin typeface="Optima"/>
                <a:ea typeface="Optima"/>
                <a:cs typeface="Optima"/>
                <a:sym typeface="Optima"/>
              </a:defRPr>
            </a:pPr>
            <a:r>
              <a:t>Copy that may accompany the image.</a:t>
            </a:r>
          </a:p>
          <a:p>
            <a:pPr marL="0" indent="0">
              <a:lnSpc>
                <a:spcPct val="90000"/>
              </a:lnSpc>
              <a:spcBef>
                <a:spcPts val="2000"/>
              </a:spcBef>
              <a:buSzTx/>
              <a:buNone/>
              <a:defRPr sz="3400">
                <a:latin typeface="Optima"/>
                <a:ea typeface="Optima"/>
                <a:cs typeface="Optima"/>
                <a:sym typeface="Optima"/>
              </a:defRPr>
            </a:pPr>
            <a:r>
              <a:t>Copy that may accompany the image.</a:t>
            </a:r>
          </a:p>
          <a:p>
            <a:pPr marL="0" indent="0">
              <a:lnSpc>
                <a:spcPct val="90000"/>
              </a:lnSpc>
              <a:spcBef>
                <a:spcPts val="2000"/>
              </a:spcBef>
              <a:buSzTx/>
              <a:buNone/>
              <a:defRPr sz="3400">
                <a:latin typeface="Optima"/>
                <a:ea typeface="Optima"/>
                <a:cs typeface="Optima"/>
                <a:sym typeface="Optima"/>
              </a:defRPr>
            </a:pPr>
            <a:r>
              <a:t>Copy that may accompany the image.</a:t>
            </a:r>
          </a:p>
        </p:txBody>
      </p:sp>
      <p:pic>
        <p:nvPicPr>
          <p:cNvPr id="212"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213"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Media/Film P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solidFill>
                  <a:srgbClr val="CACBCA">
                    <a:alpha val="56000"/>
                  </a:srgbClr>
                </a:solidFill>
                <a:latin typeface="Optima"/>
                <a:ea typeface="Optima"/>
                <a:cs typeface="Optima"/>
                <a:sym typeface="Optima"/>
              </a:defRPr>
            </a:lvl1pPr>
          </a:lstStyle>
          <a:p>
            <a:r>
              <a:t>ADVANCED TRAUMA SOLUTIONS, INC.</a:t>
            </a:r>
          </a:p>
        </p:txBody>
      </p:sp>
      <p:sp>
        <p:nvSpPr>
          <p:cNvPr id="222" name="Line"/>
          <p:cNvSpPr/>
          <p:nvPr/>
        </p:nvSpPr>
        <p:spPr>
          <a:xfrm>
            <a:off x="836116" y="8059737"/>
            <a:ext cx="8211890" cy="128"/>
          </a:xfrm>
          <a:prstGeom prst="line">
            <a:avLst/>
          </a:prstGeom>
          <a:ln w="12700">
            <a:solidFill>
              <a:srgbClr val="60606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23" name="Father of the Bride"/>
          <p:cNvSpPr txBox="1">
            <a:spLocks noGrp="1"/>
          </p:cNvSpPr>
          <p:nvPr>
            <p:ph type="body" sz="quarter" idx="13"/>
          </p:nvPr>
        </p:nvSpPr>
        <p:spPr>
          <a:xfrm>
            <a:off x="732149" y="8096250"/>
            <a:ext cx="4323894" cy="736600"/>
          </a:xfrm>
          <a:prstGeom prst="rect">
            <a:avLst/>
          </a:prstGeom>
        </p:spPr>
        <p:txBody>
          <a:bodyPr wrap="none" anchor="t">
            <a:spAutoFit/>
          </a:bodyPr>
          <a:lstStyle>
            <a:lvl1pPr marL="0" indent="0">
              <a:spcBef>
                <a:spcPts val="0"/>
              </a:spcBef>
              <a:buSzTx/>
              <a:buNone/>
              <a:defRPr sz="4200">
                <a:solidFill>
                  <a:srgbClr val="9FA09F"/>
                </a:solidFill>
                <a:latin typeface="Optima"/>
                <a:ea typeface="Optima"/>
                <a:cs typeface="Optima"/>
                <a:sym typeface="Optima"/>
              </a:defRPr>
            </a:lvl1pPr>
          </a:lstStyle>
          <a:p>
            <a:r>
              <a:t>Father of the Bride</a:t>
            </a:r>
          </a:p>
        </p:txBody>
      </p:sp>
      <p:sp>
        <p:nvSpPr>
          <p:cNvPr id="224" name="A short film"/>
          <p:cNvSpPr txBox="1">
            <a:spLocks noGrp="1"/>
          </p:cNvSpPr>
          <p:nvPr>
            <p:ph type="body" sz="quarter" idx="14"/>
          </p:nvPr>
        </p:nvSpPr>
        <p:spPr>
          <a:xfrm>
            <a:off x="749379" y="7029450"/>
            <a:ext cx="6591301" cy="1143000"/>
          </a:xfrm>
          <a:prstGeom prst="rect">
            <a:avLst/>
          </a:prstGeom>
          <a:effectLst>
            <a:outerShdw blurRad="127000" dist="76200" dir="2700000" rotWithShape="0">
              <a:srgbClr val="000000">
                <a:alpha val="75000"/>
              </a:srgbClr>
            </a:outerShdw>
          </a:effectLst>
        </p:spPr>
        <p:txBody>
          <a:bodyPr anchor="t">
            <a:spAutoFit/>
          </a:bodyPr>
          <a:lstStyle>
            <a:lvl1pPr marL="0" indent="0">
              <a:spcBef>
                <a:spcPts val="0"/>
              </a:spcBef>
              <a:buSzTx/>
              <a:buNone/>
              <a:defRPr sz="7000">
                <a:solidFill>
                  <a:srgbClr val="636362"/>
                </a:solidFill>
                <a:latin typeface="Rockwell"/>
                <a:ea typeface="Rockwell"/>
                <a:cs typeface="Rockwell"/>
                <a:sym typeface="Rockwell"/>
              </a:defRPr>
            </a:lvl1pPr>
          </a:lstStyle>
          <a:p>
            <a:r>
              <a:t>A short film</a:t>
            </a:r>
          </a:p>
        </p:txBody>
      </p:sp>
      <p:pic>
        <p:nvPicPr>
          <p:cNvPr id="225" name="Target_1C_40k.pdf" descr="Target_1C_40k.pdf"/>
          <p:cNvPicPr>
            <a:picLocks noChangeAspect="1"/>
          </p:cNvPicPr>
          <p:nvPr/>
        </p:nvPicPr>
        <p:blipFill>
          <a:blip r:embed="rId3"/>
          <a:stretch>
            <a:fillRect/>
          </a:stretch>
        </p:blipFill>
        <p:spPr>
          <a:xfrm>
            <a:off x="9652001" y="8032750"/>
            <a:ext cx="2837794" cy="1143000"/>
          </a:xfrm>
          <a:prstGeom prst="rect">
            <a:avLst/>
          </a:prstGeom>
          <a:ln w="12700">
            <a:miter lim="400000"/>
          </a:ln>
        </p:spPr>
      </p:pic>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Graphics page full fram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3" name="Rounded Rectangle"/>
          <p:cNvSpPr>
            <a:spLocks noGrp="1"/>
          </p:cNvSpPr>
          <p:nvPr>
            <p:ph type="body" idx="13"/>
          </p:nvPr>
        </p:nvSpPr>
        <p:spPr>
          <a:xfrm>
            <a:off x="716954" y="1828800"/>
            <a:ext cx="7663856" cy="7425929"/>
          </a:xfrm>
          <a:prstGeom prst="roundRect">
            <a:avLst>
              <a:gd name="adj" fmla="val 3233"/>
            </a:avLst>
          </a:prstGeom>
          <a:solidFill>
            <a:srgbClr val="FFFFFF">
              <a:alpha val="20000"/>
            </a:srgbClr>
          </a:solidFill>
        </p:spPr>
        <p:txBody>
          <a:bodyPr/>
          <a:lstStyle/>
          <a:p>
            <a:pPr marL="0" indent="0" algn="ctr">
              <a:spcBef>
                <a:spcPts val="0"/>
              </a:spcBef>
              <a:buSzTx/>
              <a:buNone/>
              <a:defRPr sz="4000">
                <a:effectLst>
                  <a:outerShdw blurRad="38100" dist="12700" dir="5400000" rotWithShape="0">
                    <a:srgbClr val="000000">
                      <a:alpha val="50000"/>
                    </a:srgbClr>
                  </a:outerShdw>
                </a:effectLst>
              </a:defRPr>
            </a:pPr>
            <a:endParaRPr/>
          </a:p>
        </p:txBody>
      </p:sp>
      <p:sp>
        <p:nvSpPr>
          <p:cNvPr id="234" name="Page for placing graphic content"/>
          <p:cNvSpPr txBox="1">
            <a:spLocks noGrp="1"/>
          </p:cNvSpPr>
          <p:nvPr>
            <p:ph type="body" sz="quarter" idx="14"/>
          </p:nvPr>
        </p:nvSpPr>
        <p:spPr>
          <a:xfrm>
            <a:off x="701852" y="406399"/>
            <a:ext cx="10878138" cy="939801"/>
          </a:xfrm>
          <a:prstGeom prst="rect">
            <a:avLst/>
          </a:prstGeom>
          <a:effectLst>
            <a:outerShdw blurRad="63500" dist="64440" dir="1373909" rotWithShape="0">
              <a:srgbClr val="000000">
                <a:alpha val="59760"/>
              </a:srgbClr>
            </a:outerShdw>
          </a:effectLst>
        </p:spPr>
        <p:txBody>
          <a:bodyPr>
            <a:spAutoFit/>
          </a:bodyPr>
          <a:lstStyle>
            <a:lvl1pPr marL="0" indent="0">
              <a:spcBef>
                <a:spcPts val="0"/>
              </a:spcBef>
              <a:buSzTx/>
              <a:buNone/>
              <a:defRPr sz="5600">
                <a:latin typeface="Rockwell"/>
                <a:ea typeface="Rockwell"/>
                <a:cs typeface="Rockwell"/>
                <a:sym typeface="Rockwell"/>
              </a:defRPr>
            </a:lvl1pPr>
          </a:lstStyle>
          <a:p>
            <a:r>
              <a:t>Page for placing graphic content</a:t>
            </a:r>
          </a:p>
        </p:txBody>
      </p:sp>
      <p:sp>
        <p:nvSpPr>
          <p:cNvPr id="235" name="Line"/>
          <p:cNvSpPr/>
          <p:nvPr/>
        </p:nvSpPr>
        <p:spPr>
          <a:xfrm>
            <a:off x="709265" y="1391294"/>
            <a:ext cx="11586270" cy="1"/>
          </a:xfrm>
          <a:prstGeom prst="line">
            <a:avLst/>
          </a:prstGeom>
          <a:ln w="12700">
            <a:solidFill>
              <a:srgbClr val="FFFF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36" name="Copy that may accompany the image.…"/>
          <p:cNvSpPr txBox="1">
            <a:spLocks noGrp="1"/>
          </p:cNvSpPr>
          <p:nvPr>
            <p:ph type="body" sz="quarter" idx="15"/>
          </p:nvPr>
        </p:nvSpPr>
        <p:spPr>
          <a:xfrm>
            <a:off x="8802914" y="1853627"/>
            <a:ext cx="3680562" cy="5600892"/>
          </a:xfrm>
          <a:prstGeom prst="rect">
            <a:avLst/>
          </a:prstGeom>
        </p:spPr>
        <p:txBody>
          <a:bodyPr anchor="t">
            <a:spAutoFit/>
          </a:bodyPr>
          <a:lstStyle/>
          <a:p>
            <a:pPr marL="0" indent="0">
              <a:lnSpc>
                <a:spcPct val="90000"/>
              </a:lnSpc>
              <a:spcBef>
                <a:spcPts val="2000"/>
              </a:spcBef>
              <a:buSzTx/>
              <a:buNone/>
              <a:defRPr sz="3400">
                <a:latin typeface="Optima"/>
                <a:ea typeface="Optima"/>
                <a:cs typeface="Optima"/>
                <a:sym typeface="Optima"/>
              </a:defRPr>
            </a:pPr>
            <a:r>
              <a:t>Copy that may accompany the image.</a:t>
            </a:r>
          </a:p>
          <a:p>
            <a:pPr marL="0" indent="0">
              <a:lnSpc>
                <a:spcPct val="90000"/>
              </a:lnSpc>
              <a:spcBef>
                <a:spcPts val="2000"/>
              </a:spcBef>
              <a:buSzTx/>
              <a:buNone/>
              <a:defRPr sz="3400">
                <a:latin typeface="Optima"/>
                <a:ea typeface="Optima"/>
                <a:cs typeface="Optima"/>
                <a:sym typeface="Optima"/>
              </a:defRPr>
            </a:pPr>
            <a:r>
              <a:t>Copy that may accompany the image.</a:t>
            </a:r>
          </a:p>
          <a:p>
            <a:pPr marL="0" indent="0">
              <a:lnSpc>
                <a:spcPct val="90000"/>
              </a:lnSpc>
              <a:spcBef>
                <a:spcPts val="2000"/>
              </a:spcBef>
              <a:buSzTx/>
              <a:buNone/>
              <a:defRPr sz="3400">
                <a:latin typeface="Optima"/>
                <a:ea typeface="Optima"/>
                <a:cs typeface="Optima"/>
                <a:sym typeface="Optima"/>
              </a:defRPr>
            </a:pPr>
            <a:r>
              <a:t>Copy that may accompany the image.</a:t>
            </a:r>
          </a:p>
        </p:txBody>
      </p:sp>
      <p:sp>
        <p:nvSpPr>
          <p:cNvPr id="2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2"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43"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44" name="ADVANCED TRAUMA SOLUTIONS, INC."/>
          <p:cNvSpPr txBox="1"/>
          <p:nvPr/>
        </p:nvSpPr>
        <p:spPr>
          <a:xfrm>
            <a:off x="787400" y="9105900"/>
            <a:ext cx="8305800" cy="317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400">
                <a:latin typeface="Optima"/>
                <a:ea typeface="Optima"/>
                <a:cs typeface="Optima"/>
                <a:sym typeface="Optima"/>
              </a:defRPr>
            </a:lvl1pPr>
          </a:lstStyle>
          <a:p>
            <a:r>
              <a:rPr lang="en-US" dirty="0"/>
              <a:t>Advanced Trauma Solutions Professionals, LLC</a:t>
            </a:r>
            <a:endParaRPr dirty="0"/>
          </a:p>
        </p:txBody>
      </p:sp>
      <p:sp>
        <p:nvSpPr>
          <p:cNvPr id="45" name="This slide format is for instructions or messages that don’t fall into any other given slide format. Copy may be typed into this space and visuals can be applied as needed."/>
          <p:cNvSpPr txBox="1">
            <a:spLocks noGrp="1"/>
          </p:cNvSpPr>
          <p:nvPr>
            <p:ph type="body" sz="half" idx="13"/>
          </p:nvPr>
        </p:nvSpPr>
        <p:spPr>
          <a:xfrm>
            <a:off x="814984" y="3228720"/>
            <a:ext cx="11374832" cy="2574230"/>
          </a:xfrm>
          <a:prstGeom prst="rect">
            <a:avLst/>
          </a:prstGeom>
        </p:spPr>
        <p:txBody>
          <a:bodyPr lIns="0" tIns="0" rIns="0" bIns="0">
            <a:spAutoFit/>
          </a:bodyPr>
          <a:lstStyle>
            <a:lvl1pPr marL="0" indent="0" algn="ctr">
              <a:lnSpc>
                <a:spcPct val="90000"/>
              </a:lnSpc>
              <a:spcBef>
                <a:spcPts val="2400"/>
              </a:spcBef>
              <a:buSzTx/>
              <a:buNone/>
              <a:defRPr sz="4600">
                <a:latin typeface="Optima"/>
                <a:ea typeface="Optima"/>
                <a:cs typeface="Optima"/>
                <a:sym typeface="Optima"/>
              </a:defRPr>
            </a:lvl1pPr>
          </a:lstStyle>
          <a:p>
            <a:pPr>
              <a:defRPr sz="4900"/>
            </a:pPr>
            <a:r>
              <a:rPr sz="4600"/>
              <a:t>This slide format is for instructions or messages that don’t fall into any other given slide format. Copy may be typed into this space and visuals can be applied as needed. </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10479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Lesson Day p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 name="Rounded Rectangle"/>
          <p:cNvSpPr/>
          <p:nvPr/>
        </p:nvSpPr>
        <p:spPr>
          <a:xfrm>
            <a:off x="4394200" y="6807200"/>
            <a:ext cx="4178300" cy="1397000"/>
          </a:xfrm>
          <a:prstGeom prst="roundRect">
            <a:avLst>
              <a:gd name="adj" fmla="val 13636"/>
            </a:avLst>
          </a:prstGeom>
          <a:solidFill>
            <a:srgbClr val="A4A79C">
              <a:alpha val="60000"/>
            </a:srgbClr>
          </a:solidFill>
          <a:ln w="25400">
            <a:solidFill>
              <a:srgbClr val="00224E">
                <a:alpha val="48000"/>
              </a:srgbClr>
            </a:solidFill>
            <a:miter lim="400000"/>
          </a:ln>
        </p:spPr>
        <p:txBody>
          <a:bodyPr lIns="50800" tIns="50800" rIns="50800" bIns="50800" anchor="ctr"/>
          <a:lstStyle/>
          <a:p>
            <a:pPr>
              <a:defRPr sz="7200">
                <a:solidFill>
                  <a:srgbClr val="FFFFFF"/>
                </a:solidFill>
                <a:latin typeface="Rockwell"/>
                <a:ea typeface="Rockwell"/>
                <a:cs typeface="Rockwell"/>
                <a:sym typeface="Rockwell"/>
              </a:defRPr>
            </a:pPr>
            <a:endParaRPr/>
          </a:p>
        </p:txBody>
      </p:sp>
      <p:sp>
        <p:nvSpPr>
          <p:cNvPr id="29"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INC.</a:t>
            </a:r>
          </a:p>
        </p:txBody>
      </p:sp>
      <p:sp>
        <p:nvSpPr>
          <p:cNvPr id="30" name="Rounded Rectangle"/>
          <p:cNvSpPr>
            <a:spLocks noGrp="1"/>
          </p:cNvSpPr>
          <p:nvPr>
            <p:ph type="body" sz="quarter" idx="13"/>
          </p:nvPr>
        </p:nvSpPr>
        <p:spPr>
          <a:xfrm>
            <a:off x="2146300" y="4216400"/>
            <a:ext cx="8661400" cy="2044700"/>
          </a:xfrm>
          <a:prstGeom prst="roundRect">
            <a:avLst>
              <a:gd name="adj" fmla="val 9317"/>
            </a:avLst>
          </a:prstGeom>
          <a:solidFill>
            <a:srgbClr val="006F73">
              <a:alpha val="37000"/>
            </a:srgbClr>
          </a:solidFill>
          <a:ln w="25400">
            <a:solidFill>
              <a:srgbClr val="3A5253"/>
            </a:solidFill>
          </a:ln>
        </p:spPr>
        <p:txBody>
          <a:bodyPr/>
          <a:lstStyle/>
          <a:p>
            <a:pPr marL="0" indent="0" algn="ctr">
              <a:spcBef>
                <a:spcPts val="0"/>
              </a:spcBef>
              <a:buSzTx/>
              <a:buNone/>
              <a:defRPr>
                <a:latin typeface="Futura Condensed"/>
                <a:ea typeface="Futura Condensed"/>
                <a:cs typeface="Futura Condensed"/>
                <a:sym typeface="Futura Condensed"/>
              </a:defRPr>
            </a:pPr>
            <a:endParaRPr/>
          </a:p>
        </p:txBody>
      </p:sp>
      <p:sp>
        <p:nvSpPr>
          <p:cNvPr id="31" name="Level One Training"/>
          <p:cNvSpPr txBox="1">
            <a:spLocks noGrp="1"/>
          </p:cNvSpPr>
          <p:nvPr>
            <p:ph type="body" sz="quarter" idx="14"/>
          </p:nvPr>
        </p:nvSpPr>
        <p:spPr>
          <a:xfrm>
            <a:off x="2461816" y="4552950"/>
            <a:ext cx="8070652" cy="1168400"/>
          </a:xfrm>
          <a:prstGeom prst="rect">
            <a:avLst/>
          </a:prstGeom>
          <a:effectLst>
            <a:outerShdw blurRad="127000" dist="76200" dir="2700000" rotWithShape="0">
              <a:srgbClr val="000000">
                <a:alpha val="75000"/>
              </a:srgbClr>
            </a:outerShdw>
          </a:effectLst>
        </p:spPr>
        <p:txBody>
          <a:bodyPr wrap="none">
            <a:spAutoFit/>
          </a:bodyPr>
          <a:lstStyle>
            <a:lvl1pPr marL="0" indent="0" algn="ctr">
              <a:spcBef>
                <a:spcPts val="0"/>
              </a:spcBef>
              <a:buSzTx/>
              <a:buNone/>
              <a:defRPr sz="7200">
                <a:latin typeface="Rockwell"/>
                <a:ea typeface="Rockwell"/>
                <a:cs typeface="Rockwell"/>
                <a:sym typeface="Rockwell"/>
              </a:defRPr>
            </a:lvl1pPr>
          </a:lstStyle>
          <a:p>
            <a:r>
              <a:t>Level One Training</a:t>
            </a:r>
          </a:p>
        </p:txBody>
      </p:sp>
      <p:sp>
        <p:nvSpPr>
          <p:cNvPr id="32" name="Day 1"/>
          <p:cNvSpPr txBox="1">
            <a:spLocks noGrp="1"/>
          </p:cNvSpPr>
          <p:nvPr>
            <p:ph type="body" sz="quarter" idx="15"/>
          </p:nvPr>
        </p:nvSpPr>
        <p:spPr>
          <a:xfrm>
            <a:off x="5385495" y="6915150"/>
            <a:ext cx="2223295" cy="1066800"/>
          </a:xfrm>
          <a:prstGeom prst="rect">
            <a:avLst/>
          </a:prstGeom>
          <a:effectLst>
            <a:outerShdw blurRad="127000" dist="76200" dir="2700000" rotWithShape="0">
              <a:srgbClr val="000000">
                <a:alpha val="75000"/>
              </a:srgbClr>
            </a:outerShdw>
          </a:effectLst>
        </p:spPr>
        <p:txBody>
          <a:bodyPr wrap="none">
            <a:spAutoFit/>
          </a:bodyPr>
          <a:lstStyle>
            <a:lvl1pPr marL="0" indent="0" algn="ctr">
              <a:spcBef>
                <a:spcPts val="0"/>
              </a:spcBef>
              <a:buSzTx/>
              <a:buNone/>
              <a:defRPr sz="6400">
                <a:latin typeface="Rockwell"/>
                <a:ea typeface="Rockwell"/>
                <a:cs typeface="Rockwell"/>
                <a:sym typeface="Rockwell"/>
              </a:defRPr>
            </a:lvl1pPr>
          </a:lstStyle>
          <a:p>
            <a:r>
              <a:t>Day 1</a:t>
            </a:r>
          </a:p>
        </p:txBody>
      </p:sp>
      <p:pic>
        <p:nvPicPr>
          <p:cNvPr id="33" name="Target_1C_Black.pdf" descr="Target_1C_Black.pdf"/>
          <p:cNvPicPr>
            <a:picLocks noChangeAspect="1"/>
          </p:cNvPicPr>
          <p:nvPr/>
        </p:nvPicPr>
        <p:blipFill>
          <a:blip r:embed="rId3"/>
          <a:srcRect t="869" r="762" b="46620"/>
          <a:stretch>
            <a:fillRect/>
          </a:stretch>
        </p:blipFill>
        <p:spPr>
          <a:xfrm>
            <a:off x="3469994" y="1073149"/>
            <a:ext cx="6018563" cy="1282701"/>
          </a:xfrm>
          <a:prstGeom prst="rect">
            <a:avLst/>
          </a:prstGeom>
          <a:ln w="25400">
            <a:miter lim="400000"/>
          </a:ln>
          <a:effectLst>
            <a:reflection stA="50000" endPos="40000" dir="5400000" sy="-100000" algn="bl" rotWithShape="0"/>
          </a:effectLst>
        </p:spPr>
      </p:pic>
      <p:pic>
        <p:nvPicPr>
          <p:cNvPr id="34" name="Target_1C_Black.pdf" descr="Target_1C_Black.pdf"/>
          <p:cNvPicPr>
            <a:picLocks noChangeAspect="1"/>
          </p:cNvPicPr>
          <p:nvPr/>
        </p:nvPicPr>
        <p:blipFill>
          <a:blip r:embed="rId3"/>
          <a:srcRect t="65482"/>
          <a:stretch>
            <a:fillRect/>
          </a:stretch>
        </p:blipFill>
        <p:spPr>
          <a:xfrm>
            <a:off x="3676650" y="3028950"/>
            <a:ext cx="5600700" cy="778669"/>
          </a:xfrm>
          <a:prstGeom prst="rect">
            <a:avLst/>
          </a:prstGeom>
          <a:ln w="12700">
            <a:miter lim="400000"/>
          </a:ln>
        </p:spPr>
      </p:pic>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ctivities I cop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2" name="Line"/>
          <p:cNvSpPr/>
          <p:nvPr/>
        </p:nvSpPr>
        <p:spPr>
          <a:xfrm>
            <a:off x="836116" y="8072437"/>
            <a:ext cx="8277375" cy="3027"/>
          </a:xfrm>
          <a:prstGeom prst="line">
            <a:avLst/>
          </a:prstGeom>
          <a:ln w="127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63"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rPr lang="en-US" dirty="0"/>
              <a:t>Advanced Trauma Solutions Professionals, LLC</a:t>
            </a:r>
            <a:endParaRPr dirty="0"/>
          </a:p>
        </p:txBody>
      </p:sp>
      <p:sp>
        <p:nvSpPr>
          <p:cNvPr id="64" name="Make a list of 3 personal stressful events"/>
          <p:cNvSpPr txBox="1">
            <a:spLocks noGrp="1"/>
          </p:cNvSpPr>
          <p:nvPr>
            <p:ph type="body" sz="quarter" idx="13"/>
          </p:nvPr>
        </p:nvSpPr>
        <p:spPr>
          <a:xfrm>
            <a:off x="2687142" y="2391407"/>
            <a:ext cx="7620001" cy="3053086"/>
          </a:xfrm>
          <a:prstGeom prst="rect">
            <a:avLst/>
          </a:prstGeom>
        </p:spPr>
        <p:txBody>
          <a:bodyPr>
            <a:spAutoFit/>
          </a:bodyPr>
          <a:lstStyle>
            <a:lvl1pPr marL="0" indent="0" algn="ctr">
              <a:spcBef>
                <a:spcPts val="0"/>
              </a:spcBef>
              <a:buSzTx/>
              <a:buNone/>
              <a:defRPr sz="6400">
                <a:latin typeface="Optima"/>
                <a:ea typeface="Optima"/>
                <a:cs typeface="Optima"/>
                <a:sym typeface="Optima"/>
              </a:defRPr>
            </a:lvl1pPr>
          </a:lstStyle>
          <a:p>
            <a:r>
              <a:t>Make a list of 3 personal stressful events</a:t>
            </a:r>
          </a:p>
        </p:txBody>
      </p:sp>
      <p:sp>
        <p:nvSpPr>
          <p:cNvPr id="65" name="Individual Activity"/>
          <p:cNvSpPr txBox="1">
            <a:spLocks noGrp="1"/>
          </p:cNvSpPr>
          <p:nvPr>
            <p:ph type="body" sz="quarter" idx="14"/>
          </p:nvPr>
        </p:nvSpPr>
        <p:spPr>
          <a:xfrm>
            <a:off x="829250" y="7042150"/>
            <a:ext cx="8280401" cy="1143000"/>
          </a:xfrm>
          <a:prstGeom prst="rect">
            <a:avLst/>
          </a:prstGeom>
          <a:effectLst>
            <a:outerShdw blurRad="127000" dist="76200" dir="2700000" rotWithShape="0">
              <a:srgbClr val="000000">
                <a:alpha val="75000"/>
              </a:srgbClr>
            </a:outerShdw>
          </a:effectLst>
        </p:spPr>
        <p:txBody>
          <a:bodyPr>
            <a:spAutoFit/>
          </a:bodyPr>
          <a:lstStyle>
            <a:lvl1pPr marL="0" indent="0">
              <a:spcBef>
                <a:spcPts val="0"/>
              </a:spcBef>
              <a:buSzTx/>
              <a:buNone/>
              <a:defRPr sz="7000">
                <a:solidFill>
                  <a:srgbClr val="B5C3DA"/>
                </a:solidFill>
                <a:latin typeface="Rockwell"/>
                <a:ea typeface="Rockwell"/>
                <a:cs typeface="Rockwell"/>
                <a:sym typeface="Rockwell"/>
              </a:defRPr>
            </a:lvl1pPr>
          </a:lstStyle>
          <a:p>
            <a:r>
              <a:t>Individual Activity</a:t>
            </a:r>
          </a:p>
        </p:txBody>
      </p:sp>
      <p:pic>
        <p:nvPicPr>
          <p:cNvPr id="66"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67"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Lesson Intro cop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75" name="Line"/>
          <p:cNvSpPr/>
          <p:nvPr/>
        </p:nvSpPr>
        <p:spPr>
          <a:xfrm>
            <a:off x="836116" y="8072437"/>
            <a:ext cx="8277375" cy="3027"/>
          </a:xfrm>
          <a:prstGeom prst="line">
            <a:avLst/>
          </a:prstGeom>
          <a:ln w="127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6"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INC.</a:t>
            </a:r>
          </a:p>
        </p:txBody>
      </p:sp>
      <p:sp>
        <p:nvSpPr>
          <p:cNvPr id="77" name="Session 1"/>
          <p:cNvSpPr txBox="1">
            <a:spLocks noGrp="1"/>
          </p:cNvSpPr>
          <p:nvPr>
            <p:ph type="body" sz="quarter" idx="13"/>
          </p:nvPr>
        </p:nvSpPr>
        <p:spPr>
          <a:xfrm>
            <a:off x="782949" y="8096250"/>
            <a:ext cx="2248968" cy="736600"/>
          </a:xfrm>
          <a:prstGeom prst="rect">
            <a:avLst/>
          </a:prstGeom>
        </p:spPr>
        <p:txBody>
          <a:bodyPr wrap="none" anchor="t">
            <a:spAutoFit/>
          </a:bodyPr>
          <a:lstStyle>
            <a:lvl1pPr marL="0" indent="0">
              <a:spcBef>
                <a:spcPts val="0"/>
              </a:spcBef>
              <a:buSzTx/>
              <a:buNone/>
              <a:defRPr sz="4200">
                <a:latin typeface="Optima"/>
                <a:ea typeface="Optima"/>
                <a:cs typeface="Optima"/>
                <a:sym typeface="Optima"/>
              </a:defRPr>
            </a:lvl1pPr>
          </a:lstStyle>
          <a:p>
            <a:r>
              <a:t>Session 1</a:t>
            </a:r>
          </a:p>
        </p:txBody>
      </p:sp>
      <p:sp>
        <p:nvSpPr>
          <p:cNvPr id="78" name="The Effects of Trauma on the Body and Brain"/>
          <p:cNvSpPr txBox="1">
            <a:spLocks noGrp="1"/>
          </p:cNvSpPr>
          <p:nvPr>
            <p:ph type="body" sz="quarter" idx="14"/>
          </p:nvPr>
        </p:nvSpPr>
        <p:spPr>
          <a:xfrm>
            <a:off x="2318842" y="2886707"/>
            <a:ext cx="8153401" cy="2062486"/>
          </a:xfrm>
          <a:prstGeom prst="rect">
            <a:avLst/>
          </a:prstGeom>
        </p:spPr>
        <p:txBody>
          <a:bodyPr>
            <a:spAutoFit/>
          </a:bodyPr>
          <a:lstStyle>
            <a:lvl1pPr marL="0" indent="0" algn="ctr">
              <a:spcBef>
                <a:spcPts val="0"/>
              </a:spcBef>
              <a:buSzTx/>
              <a:buNone/>
              <a:defRPr sz="6400">
                <a:latin typeface="Optima"/>
                <a:ea typeface="Optima"/>
                <a:cs typeface="Optima"/>
                <a:sym typeface="Optima"/>
              </a:defRPr>
            </a:lvl1pPr>
          </a:lstStyle>
          <a:p>
            <a:r>
              <a:t>The Effects of Trauma on the Body and Brain</a:t>
            </a:r>
          </a:p>
        </p:txBody>
      </p:sp>
      <p:sp>
        <p:nvSpPr>
          <p:cNvPr id="79" name="Introduction"/>
          <p:cNvSpPr txBox="1">
            <a:spLocks noGrp="1"/>
          </p:cNvSpPr>
          <p:nvPr>
            <p:ph type="body" sz="quarter" idx="15"/>
          </p:nvPr>
        </p:nvSpPr>
        <p:spPr>
          <a:xfrm>
            <a:off x="829250" y="7042150"/>
            <a:ext cx="8280401" cy="1143000"/>
          </a:xfrm>
          <a:prstGeom prst="rect">
            <a:avLst/>
          </a:prstGeom>
          <a:effectLst>
            <a:outerShdw blurRad="127000" dist="76200" dir="2700000" rotWithShape="0">
              <a:srgbClr val="000000">
                <a:alpha val="75000"/>
              </a:srgbClr>
            </a:outerShdw>
          </a:effectLst>
        </p:spPr>
        <p:txBody>
          <a:bodyPr>
            <a:spAutoFit/>
          </a:bodyPr>
          <a:lstStyle>
            <a:lvl1pPr marL="0" indent="0">
              <a:spcBef>
                <a:spcPts val="0"/>
              </a:spcBef>
              <a:buSzTx/>
              <a:buNone/>
              <a:defRPr sz="7000">
                <a:solidFill>
                  <a:srgbClr val="B5C3DA"/>
                </a:solidFill>
                <a:latin typeface="Rockwell"/>
                <a:ea typeface="Rockwell"/>
                <a:cs typeface="Rockwell"/>
                <a:sym typeface="Rockwell"/>
              </a:defRPr>
            </a:lvl1pPr>
          </a:lstStyle>
          <a:p>
            <a:r>
              <a:t>Introduction</a:t>
            </a:r>
          </a:p>
        </p:txBody>
      </p:sp>
      <p:pic>
        <p:nvPicPr>
          <p:cNvPr id="80"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81"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Lesson pages">
    <p:spTree>
      <p:nvGrpSpPr>
        <p:cNvPr id="1" name=""/>
        <p:cNvGrpSpPr/>
        <p:nvPr/>
      </p:nvGrpSpPr>
      <p:grpSpPr>
        <a:xfrm>
          <a:off x="0" y="0"/>
          <a:ext cx="0" cy="0"/>
          <a:chOff x="0" y="0"/>
          <a:chExt cx="0" cy="0"/>
        </a:xfrm>
      </p:grpSpPr>
      <p:sp>
        <p:nvSpPr>
          <p:cNvPr id="89" name="Reactive Emotions: Response to threat triggered by the Alarm…"/>
          <p:cNvSpPr txBox="1">
            <a:spLocks noGrp="1"/>
          </p:cNvSpPr>
          <p:nvPr>
            <p:ph type="body" idx="13"/>
          </p:nvPr>
        </p:nvSpPr>
        <p:spPr>
          <a:xfrm>
            <a:off x="738784" y="1790700"/>
            <a:ext cx="11684001" cy="6578603"/>
          </a:xfrm>
          <a:prstGeom prst="rect">
            <a:avLst/>
          </a:prstGeom>
        </p:spPr>
        <p:txBody>
          <a:bodyPr lIns="0" tIns="0" rIns="0" bIns="0" anchor="t">
            <a:spAutoFit/>
          </a:bodyPr>
          <a:lstStyle/>
          <a:p>
            <a:pPr marL="0" indent="0">
              <a:lnSpc>
                <a:spcPct val="90000"/>
              </a:lnSpc>
              <a:spcBef>
                <a:spcPts val="1800"/>
              </a:spcBef>
              <a:buSzTx/>
              <a:buFont typeface="Zapf Dingbats"/>
              <a:buNone/>
              <a:defRPr sz="4900">
                <a:latin typeface="Optima"/>
                <a:ea typeface="Optima"/>
                <a:cs typeface="Optima"/>
                <a:sym typeface="Optima"/>
              </a:defRPr>
            </a:pPr>
            <a:r>
              <a:rPr sz="4400" b="1">
                <a:latin typeface="Helvetica"/>
                <a:ea typeface="Helvetica"/>
                <a:cs typeface="Helvetica"/>
                <a:sym typeface="Helvetica"/>
              </a:rPr>
              <a:t>Reactive Emotions: Response to threat triggered by the Alarm</a:t>
            </a:r>
          </a:p>
          <a:p>
            <a:pPr marL="637953" indent="-637953">
              <a:lnSpc>
                <a:spcPct val="90000"/>
              </a:lnSpc>
              <a:spcBef>
                <a:spcPts val="2000"/>
              </a:spcBef>
              <a:buSzPct val="68000"/>
              <a:buFont typeface="Zapf Dingbats"/>
              <a:buChar char="✦"/>
              <a:defRPr sz="4300">
                <a:latin typeface="Optima"/>
                <a:ea typeface="Optima"/>
                <a:cs typeface="Optima"/>
                <a:sym typeface="Optima"/>
              </a:defRPr>
            </a:pPr>
            <a:r>
              <a:rPr sz="4000"/>
              <a:t>Terror, Rage, Shame, Hopelessness, Guilt</a:t>
            </a:r>
          </a:p>
          <a:p>
            <a:pPr marL="0" indent="0">
              <a:spcBef>
                <a:spcPts val="1800"/>
              </a:spcBef>
              <a:buSzTx/>
              <a:buFont typeface="Zapf Dingbats"/>
              <a:buNone/>
              <a:defRPr sz="5200">
                <a:latin typeface="Optima"/>
                <a:ea typeface="Optima"/>
                <a:cs typeface="Optima"/>
                <a:sym typeface="Optima"/>
              </a:defRPr>
            </a:pPr>
            <a:endParaRPr b="1">
              <a:latin typeface="Helvetica"/>
              <a:ea typeface="Helvetica"/>
              <a:cs typeface="Helvetica"/>
              <a:sym typeface="Helvetica"/>
            </a:endParaRPr>
          </a:p>
          <a:p>
            <a:pPr marL="0" indent="0">
              <a:spcBef>
                <a:spcPts val="1800"/>
              </a:spcBef>
              <a:buSzTx/>
              <a:buFont typeface="Zapf Dingbats"/>
              <a:buNone/>
              <a:defRPr sz="5200">
                <a:latin typeface="Optima"/>
                <a:ea typeface="Optima"/>
                <a:cs typeface="Optima"/>
                <a:sym typeface="Optima"/>
              </a:defRPr>
            </a:pPr>
            <a:r>
              <a:rPr sz="4400" b="1">
                <a:latin typeface="Helvetica"/>
                <a:ea typeface="Helvetica"/>
                <a:cs typeface="Helvetica"/>
                <a:sym typeface="Helvetica"/>
              </a:rPr>
              <a:t>Main Emotions: Reflect what you value and hope for in life</a:t>
            </a:r>
          </a:p>
          <a:p>
            <a:pPr marL="527538" indent="-527538">
              <a:lnSpc>
                <a:spcPct val="90000"/>
              </a:lnSpc>
              <a:spcBef>
                <a:spcPts val="2000"/>
              </a:spcBef>
              <a:buSzPct val="68000"/>
              <a:buFont typeface="Zapf Dingbats"/>
              <a:buChar char="✦"/>
              <a:defRPr sz="5200">
                <a:latin typeface="Optima"/>
                <a:ea typeface="Optima"/>
                <a:cs typeface="Optima"/>
                <a:sym typeface="Optima"/>
              </a:defRPr>
            </a:pPr>
            <a:r>
              <a:rPr sz="4000"/>
              <a:t>Happiness, Love, Compassion, Comfort, </a:t>
            </a:r>
            <a:br>
              <a:rPr sz="4000"/>
            </a:br>
            <a:r>
              <a:rPr sz="4000"/>
              <a:t>Well-being</a:t>
            </a:r>
            <a:br>
              <a:rPr sz="4000"/>
            </a:br>
            <a:endParaRPr sz="4000"/>
          </a:p>
        </p:txBody>
      </p:sp>
      <p:sp>
        <p:nvSpPr>
          <p:cNvPr id="90" name="Advanced Trauma Solutions Professionals, LL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Professionals, LLC</a:t>
            </a:r>
          </a:p>
        </p:txBody>
      </p:sp>
      <p:sp>
        <p:nvSpPr>
          <p:cNvPr id="91" name="Reactive and Main Emotions"/>
          <p:cNvSpPr txBox="1">
            <a:spLocks noGrp="1"/>
          </p:cNvSpPr>
          <p:nvPr>
            <p:ph type="body" sz="quarter" idx="14"/>
          </p:nvPr>
        </p:nvSpPr>
        <p:spPr>
          <a:xfrm>
            <a:off x="701852" y="406399"/>
            <a:ext cx="9399481" cy="939801"/>
          </a:xfrm>
          <a:prstGeom prst="rect">
            <a:avLst/>
          </a:prstGeom>
          <a:effectLst>
            <a:outerShdw blurRad="63500" dist="64440" dir="1373909" rotWithShape="0">
              <a:srgbClr val="000000">
                <a:alpha val="59760"/>
              </a:srgbClr>
            </a:outerShdw>
          </a:effectLst>
        </p:spPr>
        <p:txBody>
          <a:bodyPr>
            <a:spAutoFit/>
          </a:bodyPr>
          <a:lstStyle>
            <a:lvl1pPr marL="0" indent="0">
              <a:spcBef>
                <a:spcPts val="0"/>
              </a:spcBef>
              <a:buSzTx/>
              <a:buNone/>
              <a:defRPr sz="5600">
                <a:latin typeface="Rockwell"/>
                <a:ea typeface="Rockwell"/>
                <a:cs typeface="Rockwell"/>
                <a:sym typeface="Rockwell"/>
              </a:defRPr>
            </a:lvl1pPr>
          </a:lstStyle>
          <a:p>
            <a:r>
              <a:t>Reactive and Main Emotions</a:t>
            </a:r>
          </a:p>
        </p:txBody>
      </p:sp>
      <p:sp>
        <p:nvSpPr>
          <p:cNvPr id="92" name="Line"/>
          <p:cNvSpPr/>
          <p:nvPr/>
        </p:nvSpPr>
        <p:spPr>
          <a:xfrm>
            <a:off x="709265" y="1391294"/>
            <a:ext cx="11586270" cy="1"/>
          </a:xfrm>
          <a:prstGeom prst="line">
            <a:avLst/>
          </a:prstGeom>
          <a:ln w="12700">
            <a:solidFill>
              <a:srgbClr val="FFFF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93" name="Target_1C_Black.pdf" descr="Target_1C_Black.pdf"/>
          <p:cNvPicPr>
            <a:picLocks noChangeAspect="1"/>
          </p:cNvPicPr>
          <p:nvPr/>
        </p:nvPicPr>
        <p:blipFill>
          <a:blip r:embed="rId2"/>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94" name="Target_1C_Black.pdf" descr="Target_1C_Black.pdf"/>
          <p:cNvPicPr>
            <a:picLocks noChangeAspect="1"/>
          </p:cNvPicPr>
          <p:nvPr/>
        </p:nvPicPr>
        <p:blipFill>
          <a:blip r:embed="rId2"/>
          <a:srcRect t="65476"/>
          <a:stretch>
            <a:fillRect/>
          </a:stretch>
        </p:blipFill>
        <p:spPr>
          <a:xfrm>
            <a:off x="9757902" y="8961079"/>
            <a:ext cx="2658397" cy="369658"/>
          </a:xfrm>
          <a:prstGeom prst="rect">
            <a:avLst/>
          </a:prstGeom>
          <a:ln w="12700">
            <a:miter lim="400000"/>
          </a:ln>
        </p:spPr>
      </p:pic>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Lesson Intro">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2" name="Line"/>
          <p:cNvSpPr/>
          <p:nvPr/>
        </p:nvSpPr>
        <p:spPr>
          <a:xfrm>
            <a:off x="836116" y="8072437"/>
            <a:ext cx="8277375" cy="3027"/>
          </a:xfrm>
          <a:prstGeom prst="line">
            <a:avLst/>
          </a:prstGeom>
          <a:ln w="127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3" name="Advanced Trauma Solutions Professionals, LL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Professionals, LLC</a:t>
            </a:r>
          </a:p>
        </p:txBody>
      </p:sp>
      <p:sp>
        <p:nvSpPr>
          <p:cNvPr id="104" name="Session 1"/>
          <p:cNvSpPr txBox="1">
            <a:spLocks noGrp="1"/>
          </p:cNvSpPr>
          <p:nvPr>
            <p:ph type="body" sz="quarter" idx="13"/>
          </p:nvPr>
        </p:nvSpPr>
        <p:spPr>
          <a:xfrm>
            <a:off x="782949" y="8096250"/>
            <a:ext cx="2248968" cy="736600"/>
          </a:xfrm>
          <a:prstGeom prst="rect">
            <a:avLst/>
          </a:prstGeom>
        </p:spPr>
        <p:txBody>
          <a:bodyPr wrap="none" anchor="t">
            <a:spAutoFit/>
          </a:bodyPr>
          <a:lstStyle>
            <a:lvl1pPr marL="0" indent="0">
              <a:spcBef>
                <a:spcPts val="0"/>
              </a:spcBef>
              <a:buSzTx/>
              <a:buNone/>
              <a:defRPr sz="4200">
                <a:latin typeface="Optima"/>
                <a:ea typeface="Optima"/>
                <a:cs typeface="Optima"/>
                <a:sym typeface="Optima"/>
              </a:defRPr>
            </a:lvl1pPr>
          </a:lstStyle>
          <a:p>
            <a:r>
              <a:t>Session 1</a:t>
            </a:r>
          </a:p>
        </p:txBody>
      </p:sp>
      <p:sp>
        <p:nvSpPr>
          <p:cNvPr id="105" name="The Effects of Trauma on the Body and Brain"/>
          <p:cNvSpPr txBox="1">
            <a:spLocks noGrp="1"/>
          </p:cNvSpPr>
          <p:nvPr>
            <p:ph type="body" sz="quarter" idx="14"/>
          </p:nvPr>
        </p:nvSpPr>
        <p:spPr>
          <a:xfrm>
            <a:off x="2318842" y="2886707"/>
            <a:ext cx="8153401" cy="2062486"/>
          </a:xfrm>
          <a:prstGeom prst="rect">
            <a:avLst/>
          </a:prstGeom>
        </p:spPr>
        <p:txBody>
          <a:bodyPr>
            <a:spAutoFit/>
          </a:bodyPr>
          <a:lstStyle>
            <a:lvl1pPr marL="0" indent="0" algn="ctr">
              <a:spcBef>
                <a:spcPts val="0"/>
              </a:spcBef>
              <a:buSzTx/>
              <a:buNone/>
              <a:defRPr sz="6400">
                <a:latin typeface="Optima"/>
                <a:ea typeface="Optima"/>
                <a:cs typeface="Optima"/>
                <a:sym typeface="Optima"/>
              </a:defRPr>
            </a:lvl1pPr>
          </a:lstStyle>
          <a:p>
            <a:r>
              <a:t>The Effects of Trauma on the Body and Brain</a:t>
            </a:r>
          </a:p>
        </p:txBody>
      </p:sp>
      <p:sp>
        <p:nvSpPr>
          <p:cNvPr id="106" name="Introduction"/>
          <p:cNvSpPr txBox="1">
            <a:spLocks noGrp="1"/>
          </p:cNvSpPr>
          <p:nvPr>
            <p:ph type="body" sz="quarter" idx="15"/>
          </p:nvPr>
        </p:nvSpPr>
        <p:spPr>
          <a:xfrm>
            <a:off x="829250" y="7042150"/>
            <a:ext cx="8280401" cy="1143000"/>
          </a:xfrm>
          <a:prstGeom prst="rect">
            <a:avLst/>
          </a:prstGeom>
          <a:effectLst>
            <a:outerShdw blurRad="127000" dist="76200" dir="2700000" rotWithShape="0">
              <a:srgbClr val="000000">
                <a:alpha val="75000"/>
              </a:srgbClr>
            </a:outerShdw>
          </a:effectLst>
        </p:spPr>
        <p:txBody>
          <a:bodyPr>
            <a:spAutoFit/>
          </a:bodyPr>
          <a:lstStyle>
            <a:lvl1pPr marL="0" indent="0">
              <a:spcBef>
                <a:spcPts val="0"/>
              </a:spcBef>
              <a:buSzTx/>
              <a:buNone/>
              <a:defRPr sz="7000">
                <a:solidFill>
                  <a:srgbClr val="B5C3DA"/>
                </a:solidFill>
                <a:latin typeface="Rockwell"/>
                <a:ea typeface="Rockwell"/>
                <a:cs typeface="Rockwell"/>
                <a:sym typeface="Rockwell"/>
              </a:defRPr>
            </a:lvl1pPr>
          </a:lstStyle>
          <a:p>
            <a:r>
              <a:t>Introduction</a:t>
            </a:r>
          </a:p>
        </p:txBody>
      </p:sp>
      <p:pic>
        <p:nvPicPr>
          <p:cNvPr id="107"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108"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 Column Lesson pages/List">
    <p:spTree>
      <p:nvGrpSpPr>
        <p:cNvPr id="1" name=""/>
        <p:cNvGrpSpPr/>
        <p:nvPr/>
      </p:nvGrpSpPr>
      <p:grpSpPr>
        <a:xfrm>
          <a:off x="0" y="0"/>
          <a:ext cx="0" cy="0"/>
          <a:chOff x="0" y="0"/>
          <a:chExt cx="0" cy="0"/>
        </a:xfrm>
      </p:grpSpPr>
      <p:sp>
        <p:nvSpPr>
          <p:cNvPr id="116" name="List item 20 char’s…"/>
          <p:cNvSpPr txBox="1">
            <a:spLocks noGrp="1"/>
          </p:cNvSpPr>
          <p:nvPr>
            <p:ph type="body" idx="13"/>
          </p:nvPr>
        </p:nvSpPr>
        <p:spPr>
          <a:xfrm>
            <a:off x="738784" y="1790700"/>
            <a:ext cx="11527232" cy="5833720"/>
          </a:xfrm>
          <a:prstGeom prst="rect">
            <a:avLst/>
          </a:prstGeom>
        </p:spPr>
        <p:txBody>
          <a:bodyPr lIns="0" tIns="0" rIns="0" bIns="0" numCol="2" spcCol="576361" anchor="t"/>
          <a:lstStyle/>
          <a:p>
            <a:pPr marL="685800" indent="-685800">
              <a:spcBef>
                <a:spcPts val="2000"/>
              </a:spcBef>
              <a:buSzPct val="68000"/>
              <a:buFont typeface="Zapf Dingbats"/>
              <a:buChar char="✦"/>
              <a:defRPr sz="4400" b="1">
                <a:latin typeface="Helvetica"/>
                <a:ea typeface="Helvetica"/>
                <a:cs typeface="Helvetica"/>
                <a:sym typeface="Helvetica"/>
              </a:defRPr>
            </a:pPr>
            <a:r>
              <a:t>List item 20 char’s</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 </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 </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 </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 </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 </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a:t>
            </a:r>
          </a:p>
          <a:p>
            <a:pPr marL="685800" indent="-685800">
              <a:spcBef>
                <a:spcPts val="2000"/>
              </a:spcBef>
              <a:buSzPct val="68000"/>
              <a:buFont typeface="Zapf Dingbats"/>
              <a:buChar char="✦"/>
              <a:defRPr sz="4400" b="1">
                <a:latin typeface="Helvetica"/>
                <a:ea typeface="Helvetica"/>
                <a:cs typeface="Helvetica"/>
                <a:sym typeface="Helvetica"/>
              </a:defRPr>
            </a:pPr>
            <a:r>
              <a:t>List item 20 char’s </a:t>
            </a:r>
          </a:p>
        </p:txBody>
      </p:sp>
      <p:sp>
        <p:nvSpPr>
          <p:cNvPr id="117"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INC.</a:t>
            </a:r>
          </a:p>
        </p:txBody>
      </p:sp>
      <p:sp>
        <p:nvSpPr>
          <p:cNvPr id="118" name="Headline goes here"/>
          <p:cNvSpPr txBox="1">
            <a:spLocks noGrp="1"/>
          </p:cNvSpPr>
          <p:nvPr>
            <p:ph type="body" sz="quarter" idx="14"/>
          </p:nvPr>
        </p:nvSpPr>
        <p:spPr>
          <a:xfrm>
            <a:off x="701852" y="406399"/>
            <a:ext cx="9399481" cy="939801"/>
          </a:xfrm>
          <a:prstGeom prst="rect">
            <a:avLst/>
          </a:prstGeom>
          <a:effectLst>
            <a:outerShdw blurRad="63500" dist="64440" dir="1373909" rotWithShape="0">
              <a:srgbClr val="000000">
                <a:alpha val="59760"/>
              </a:srgbClr>
            </a:outerShdw>
          </a:effectLst>
        </p:spPr>
        <p:txBody>
          <a:bodyPr>
            <a:spAutoFit/>
          </a:bodyPr>
          <a:lstStyle>
            <a:lvl1pPr marL="0" indent="0">
              <a:spcBef>
                <a:spcPts val="0"/>
              </a:spcBef>
              <a:buSzTx/>
              <a:buNone/>
              <a:defRPr sz="5600">
                <a:latin typeface="Rockwell"/>
                <a:ea typeface="Rockwell"/>
                <a:cs typeface="Rockwell"/>
                <a:sym typeface="Rockwell"/>
              </a:defRPr>
            </a:lvl1pPr>
          </a:lstStyle>
          <a:p>
            <a:r>
              <a:t>Headline goes here</a:t>
            </a:r>
          </a:p>
        </p:txBody>
      </p:sp>
      <p:sp>
        <p:nvSpPr>
          <p:cNvPr id="119" name="Line"/>
          <p:cNvSpPr/>
          <p:nvPr/>
        </p:nvSpPr>
        <p:spPr>
          <a:xfrm>
            <a:off x="709265" y="1391294"/>
            <a:ext cx="11586270" cy="1"/>
          </a:xfrm>
          <a:prstGeom prst="line">
            <a:avLst/>
          </a:prstGeom>
          <a:ln w="12700">
            <a:solidFill>
              <a:srgbClr val="FFFF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120" name="Target_1C_Black.pdf" descr="Target_1C_Black.pdf"/>
          <p:cNvPicPr>
            <a:picLocks noChangeAspect="1"/>
          </p:cNvPicPr>
          <p:nvPr/>
        </p:nvPicPr>
        <p:blipFill>
          <a:blip r:embed="rId2"/>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121" name="Target_1C_Black.pdf" descr="Target_1C_Black.pdf"/>
          <p:cNvPicPr>
            <a:picLocks noChangeAspect="1"/>
          </p:cNvPicPr>
          <p:nvPr/>
        </p:nvPicPr>
        <p:blipFill>
          <a:blip r:embed="rId2"/>
          <a:srcRect t="65476"/>
          <a:stretch>
            <a:fillRect/>
          </a:stretch>
        </p:blipFill>
        <p:spPr>
          <a:xfrm>
            <a:off x="9757902" y="8961079"/>
            <a:ext cx="2658397" cy="369658"/>
          </a:xfrm>
          <a:prstGeom prst="rect">
            <a:avLst/>
          </a:prstGeom>
          <a:ln w="12700">
            <a:miter lim="400000"/>
          </a:ln>
        </p:spPr>
      </p:pic>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Activity 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Line"/>
          <p:cNvSpPr/>
          <p:nvPr/>
        </p:nvSpPr>
        <p:spPr>
          <a:xfrm>
            <a:off x="836116" y="8072437"/>
            <a:ext cx="8277375" cy="3027"/>
          </a:xfrm>
          <a:prstGeom prst="line">
            <a:avLst/>
          </a:prstGeom>
          <a:ln w="127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0"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INC.</a:t>
            </a:r>
          </a:p>
        </p:txBody>
      </p:sp>
      <p:sp>
        <p:nvSpPr>
          <p:cNvPr id="131" name="Sort Reactive…"/>
          <p:cNvSpPr txBox="1">
            <a:spLocks noGrp="1"/>
          </p:cNvSpPr>
          <p:nvPr>
            <p:ph type="body" sz="quarter" idx="13"/>
          </p:nvPr>
        </p:nvSpPr>
        <p:spPr>
          <a:xfrm>
            <a:off x="2687142" y="2391407"/>
            <a:ext cx="7620001" cy="3053086"/>
          </a:xfrm>
          <a:prstGeom prst="rect">
            <a:avLst/>
          </a:prstGeom>
        </p:spPr>
        <p:txBody>
          <a:bodyPr>
            <a:spAutoFit/>
          </a:bodyPr>
          <a:lstStyle/>
          <a:p>
            <a:pPr marL="0" indent="0" algn="ctr">
              <a:spcBef>
                <a:spcPts val="0"/>
              </a:spcBef>
              <a:buSzTx/>
              <a:buNone/>
              <a:defRPr sz="6400">
                <a:latin typeface="Optima"/>
                <a:ea typeface="Optima"/>
                <a:cs typeface="Optima"/>
                <a:sym typeface="Optima"/>
              </a:defRPr>
            </a:pPr>
            <a:r>
              <a:t>Sort Reactive </a:t>
            </a:r>
          </a:p>
          <a:p>
            <a:pPr marL="0" indent="0" algn="ctr">
              <a:spcBef>
                <a:spcPts val="0"/>
              </a:spcBef>
              <a:buSzTx/>
              <a:buNone/>
              <a:defRPr sz="6400">
                <a:latin typeface="Optima"/>
                <a:ea typeface="Optima"/>
                <a:cs typeface="Optima"/>
                <a:sym typeface="Optima"/>
              </a:defRPr>
            </a:pPr>
            <a:r>
              <a:t>and Main Emotion </a:t>
            </a:r>
            <a:br/>
            <a:r>
              <a:t>Flash Cards </a:t>
            </a:r>
          </a:p>
        </p:txBody>
      </p:sp>
      <p:sp>
        <p:nvSpPr>
          <p:cNvPr id="132" name="Group Activity"/>
          <p:cNvSpPr txBox="1">
            <a:spLocks noGrp="1"/>
          </p:cNvSpPr>
          <p:nvPr>
            <p:ph type="body" sz="quarter" idx="14"/>
          </p:nvPr>
        </p:nvSpPr>
        <p:spPr>
          <a:xfrm>
            <a:off x="830565" y="7042150"/>
            <a:ext cx="6159501" cy="1143000"/>
          </a:xfrm>
          <a:prstGeom prst="rect">
            <a:avLst/>
          </a:prstGeom>
          <a:effectLst>
            <a:outerShdw blurRad="127000" dist="76200" dir="2700000" rotWithShape="0">
              <a:srgbClr val="000000">
                <a:alpha val="75000"/>
              </a:srgbClr>
            </a:outerShdw>
          </a:effectLst>
        </p:spPr>
        <p:txBody>
          <a:bodyPr>
            <a:spAutoFit/>
          </a:bodyPr>
          <a:lstStyle>
            <a:lvl1pPr marL="0" indent="0">
              <a:spcBef>
                <a:spcPts val="0"/>
              </a:spcBef>
              <a:buSzTx/>
              <a:buNone/>
              <a:defRPr sz="7000">
                <a:solidFill>
                  <a:srgbClr val="B5C3DA"/>
                </a:solidFill>
                <a:latin typeface="Rockwell"/>
                <a:ea typeface="Rockwell"/>
                <a:cs typeface="Rockwell"/>
                <a:sym typeface="Rockwell"/>
              </a:defRPr>
            </a:lvl1pPr>
          </a:lstStyle>
          <a:p>
            <a:r>
              <a:t>Group Activity</a:t>
            </a:r>
          </a:p>
        </p:txBody>
      </p:sp>
      <p:pic>
        <p:nvPicPr>
          <p:cNvPr id="133"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134"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Activities I">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Line"/>
          <p:cNvSpPr/>
          <p:nvPr/>
        </p:nvSpPr>
        <p:spPr>
          <a:xfrm>
            <a:off x="836116" y="8072437"/>
            <a:ext cx="8277375" cy="3027"/>
          </a:xfrm>
          <a:prstGeom prst="line">
            <a:avLst/>
          </a:prstGeom>
          <a:ln w="127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3" name="ADVANCED TRAUMA SOLUTIONS, IN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INC.</a:t>
            </a:r>
          </a:p>
        </p:txBody>
      </p:sp>
      <p:sp>
        <p:nvSpPr>
          <p:cNvPr id="144" name="Make a list of 3 personal stressful events"/>
          <p:cNvSpPr txBox="1">
            <a:spLocks noGrp="1"/>
          </p:cNvSpPr>
          <p:nvPr>
            <p:ph type="body" sz="quarter" idx="13"/>
          </p:nvPr>
        </p:nvSpPr>
        <p:spPr>
          <a:xfrm>
            <a:off x="2687142" y="2391407"/>
            <a:ext cx="7620001" cy="3053086"/>
          </a:xfrm>
          <a:prstGeom prst="rect">
            <a:avLst/>
          </a:prstGeom>
        </p:spPr>
        <p:txBody>
          <a:bodyPr>
            <a:spAutoFit/>
          </a:bodyPr>
          <a:lstStyle>
            <a:lvl1pPr marL="0" indent="0" algn="ctr">
              <a:spcBef>
                <a:spcPts val="0"/>
              </a:spcBef>
              <a:buSzTx/>
              <a:buNone/>
              <a:defRPr sz="6400">
                <a:latin typeface="Optima"/>
                <a:ea typeface="Optima"/>
                <a:cs typeface="Optima"/>
                <a:sym typeface="Optima"/>
              </a:defRPr>
            </a:lvl1pPr>
          </a:lstStyle>
          <a:p>
            <a:r>
              <a:t>Make a list of 3 personal stressful events</a:t>
            </a:r>
          </a:p>
        </p:txBody>
      </p:sp>
      <p:sp>
        <p:nvSpPr>
          <p:cNvPr id="145" name="Individual Activity"/>
          <p:cNvSpPr txBox="1">
            <a:spLocks noGrp="1"/>
          </p:cNvSpPr>
          <p:nvPr>
            <p:ph type="body" sz="quarter" idx="14"/>
          </p:nvPr>
        </p:nvSpPr>
        <p:spPr>
          <a:xfrm>
            <a:off x="829250" y="7042150"/>
            <a:ext cx="8280401" cy="1143000"/>
          </a:xfrm>
          <a:prstGeom prst="rect">
            <a:avLst/>
          </a:prstGeom>
          <a:effectLst>
            <a:outerShdw blurRad="127000" dist="76200" dir="2700000" rotWithShape="0">
              <a:srgbClr val="000000">
                <a:alpha val="75000"/>
              </a:srgbClr>
            </a:outerShdw>
          </a:effectLst>
        </p:spPr>
        <p:txBody>
          <a:bodyPr>
            <a:spAutoFit/>
          </a:bodyPr>
          <a:lstStyle>
            <a:lvl1pPr marL="0" indent="0">
              <a:spcBef>
                <a:spcPts val="0"/>
              </a:spcBef>
              <a:buSzTx/>
              <a:buNone/>
              <a:defRPr sz="7000">
                <a:solidFill>
                  <a:srgbClr val="B5C3DA"/>
                </a:solidFill>
                <a:latin typeface="Rockwell"/>
                <a:ea typeface="Rockwell"/>
                <a:cs typeface="Rockwell"/>
                <a:sym typeface="Rockwell"/>
              </a:defRPr>
            </a:lvl1pPr>
          </a:lstStyle>
          <a:p>
            <a:r>
              <a:t>Individual Activity</a:t>
            </a:r>
          </a:p>
        </p:txBody>
      </p:sp>
      <p:pic>
        <p:nvPicPr>
          <p:cNvPr id="146" name="Target_1C_Black.pdf" descr="Target_1C_Black.pdf"/>
          <p:cNvPicPr>
            <a:picLocks noChangeAspect="1"/>
          </p:cNvPicPr>
          <p:nvPr/>
        </p:nvPicPr>
        <p:blipFill>
          <a:blip r:embed="rId3"/>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147" name="Target_1C_Black.pdf" descr="Target_1C_Black.pdf"/>
          <p:cNvPicPr>
            <a:picLocks noChangeAspect="1"/>
          </p:cNvPicPr>
          <p:nvPr/>
        </p:nvPicPr>
        <p:blipFill>
          <a:blip r:embed="rId3"/>
          <a:srcRect t="65476"/>
          <a:stretch>
            <a:fillRect/>
          </a:stretch>
        </p:blipFill>
        <p:spPr>
          <a:xfrm>
            <a:off x="9757902" y="8961079"/>
            <a:ext cx="2658397" cy="369658"/>
          </a:xfrm>
          <a:prstGeom prst="rect">
            <a:avLst/>
          </a:prstGeom>
          <a:ln w="12700">
            <a:miter lim="400000"/>
          </a:ln>
        </p:spPr>
      </p:pic>
      <p:sp>
        <p:nvSpPr>
          <p:cNvPr id="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t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srcRect/>
          <a:tile tx="0" ty="0" sx="100000" sy="100000" flip="none" algn="tl"/>
        </a:blipFill>
        <a:effectLst/>
      </p:bgPr>
    </p:bg>
    <p:spTree>
      <p:nvGrpSpPr>
        <p:cNvPr id="1" name=""/>
        <p:cNvGrpSpPr/>
        <p:nvPr/>
      </p:nvGrpSpPr>
      <p:grpSpPr>
        <a:xfrm>
          <a:off x="0" y="0"/>
          <a:ext cx="0" cy="0"/>
          <a:chOff x="0" y="0"/>
          <a:chExt cx="0" cy="0"/>
        </a:xfrm>
      </p:grpSpPr>
      <p:sp>
        <p:nvSpPr>
          <p:cNvPr id="2" name="Advanced Trauma Solutions Professionals, LLC"/>
          <p:cNvSpPr txBox="1"/>
          <p:nvPr/>
        </p:nvSpPr>
        <p:spPr>
          <a:xfrm>
            <a:off x="787400" y="9105900"/>
            <a:ext cx="8305800" cy="31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1400">
                <a:latin typeface="Optima"/>
                <a:ea typeface="Optima"/>
                <a:cs typeface="Optima"/>
                <a:sym typeface="Optima"/>
              </a:defRPr>
            </a:lvl1pPr>
          </a:lstStyle>
          <a:p>
            <a:r>
              <a:t>Advanced Trauma Solutions Professionals, LLC</a:t>
            </a:r>
          </a:p>
        </p:txBody>
      </p:sp>
      <p:sp>
        <p:nvSpPr>
          <p:cNvPr id="3" name="Line"/>
          <p:cNvSpPr/>
          <p:nvPr/>
        </p:nvSpPr>
        <p:spPr>
          <a:xfrm>
            <a:off x="709265" y="1391294"/>
            <a:ext cx="11586270" cy="1"/>
          </a:xfrm>
          <a:prstGeom prst="line">
            <a:avLst/>
          </a:prstGeom>
          <a:ln w="12700">
            <a:solidFill>
              <a:srgbClr val="FFFFFF"/>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4" name="Target_1C_Black.pdf" descr="Target_1C_Black.pdf"/>
          <p:cNvPicPr>
            <a:picLocks noChangeAspect="1"/>
          </p:cNvPicPr>
          <p:nvPr/>
        </p:nvPicPr>
        <p:blipFill>
          <a:blip r:embed="rId20"/>
          <a:srcRect t="402" b="46724"/>
          <a:stretch>
            <a:fillRect/>
          </a:stretch>
        </p:blipFill>
        <p:spPr>
          <a:xfrm>
            <a:off x="9657652" y="8032749"/>
            <a:ext cx="2858898" cy="608841"/>
          </a:xfrm>
          <a:prstGeom prst="rect">
            <a:avLst/>
          </a:prstGeom>
          <a:ln w="25400">
            <a:miter lim="400000"/>
          </a:ln>
          <a:effectLst>
            <a:reflection stA="50000" endPos="40000" dir="5400000" sy="-100000" algn="bl" rotWithShape="0"/>
          </a:effectLst>
        </p:spPr>
      </p:pic>
      <p:pic>
        <p:nvPicPr>
          <p:cNvPr id="5" name="Target_1C_Black.pdf" descr="Target_1C_Black.pdf"/>
          <p:cNvPicPr>
            <a:picLocks noChangeAspect="1"/>
          </p:cNvPicPr>
          <p:nvPr/>
        </p:nvPicPr>
        <p:blipFill>
          <a:blip r:embed="rId20"/>
          <a:srcRect t="65476"/>
          <a:stretch>
            <a:fillRect/>
          </a:stretch>
        </p:blipFill>
        <p:spPr>
          <a:xfrm>
            <a:off x="9757902" y="8961079"/>
            <a:ext cx="2658397" cy="369658"/>
          </a:xfrm>
          <a:prstGeom prst="rect">
            <a:avLst/>
          </a:prstGeom>
          <a:ln w="12700">
            <a:miter lim="400000"/>
          </a:ln>
        </p:spPr>
      </p:pic>
      <p:sp>
        <p:nvSpPr>
          <p:cNvPr id="6" name="Title Text"/>
          <p:cNvSpPr txBox="1">
            <a:spLocks noGrp="1"/>
          </p:cNvSpPr>
          <p:nvPr>
            <p:ph type="title"/>
          </p:nvPr>
        </p:nvSpPr>
        <p:spPr>
          <a:xfrm>
            <a:off x="711200" y="177800"/>
            <a:ext cx="11582400" cy="13843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50800" tIns="50800" rIns="50800" bIns="50800" anchor="ctr"/>
          <a:lstStyle/>
          <a:p>
            <a:r>
              <a:t>Title Text</a:t>
            </a:r>
          </a:p>
        </p:txBody>
      </p:sp>
      <p:sp>
        <p:nvSpPr>
          <p:cNvPr id="7" name="Body Level One…"/>
          <p:cNvSpPr txBox="1">
            <a:spLocks noGrp="1"/>
          </p:cNvSpPr>
          <p:nvPr>
            <p:ph type="body" idx="1"/>
          </p:nvPr>
        </p:nvSpPr>
        <p:spPr>
          <a:xfrm>
            <a:off x="698500" y="1270000"/>
            <a:ext cx="10464800" cy="72136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2pPr marL="1333500" indent="-571500">
              <a:defRPr sz="4200"/>
            </a:lvl2pPr>
            <a:lvl3pPr marL="1778000" indent="-571500">
              <a:defRPr sz="4200"/>
            </a:lvl3pPr>
            <a:lvl4pPr marL="2222500" indent="-571500">
              <a:defRPr sz="4200"/>
            </a:lvl4pPr>
            <a:lvl5pPr marL="2667000" indent="-571500">
              <a:defRPr sz="4200"/>
            </a:lvl5p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6324600" y="9258300"/>
            <a:ext cx="342900" cy="368300"/>
          </a:xfrm>
          <a:prstGeom prst="rect">
            <a:avLst/>
          </a:prstGeom>
          <a:ln w="12700">
            <a:miter lim="400000"/>
          </a:ln>
        </p:spPr>
        <p:txBody>
          <a:bodyPr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transition spd="med"/>
  <p:txStyles>
    <p:titleStyle>
      <a:lvl1pPr marL="0" marR="0" indent="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1pPr>
      <a:lvl2pPr marL="0" marR="0" indent="2286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2pPr>
      <a:lvl3pPr marL="0" marR="0" indent="4572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3pPr>
      <a:lvl4pPr marL="0" marR="0" indent="6858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4pPr>
      <a:lvl5pPr marL="0" marR="0" indent="9144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5pPr>
      <a:lvl6pPr marL="0" marR="0" indent="11430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6pPr>
      <a:lvl7pPr marL="0" marR="0" indent="13716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7pPr>
      <a:lvl8pPr marL="0" marR="0" indent="16002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8pPr>
      <a:lvl9pPr marL="0" marR="0" indent="1828800" algn="l" defTabSz="584200" latinLnBrk="0">
        <a:lnSpc>
          <a:spcPct val="100000"/>
        </a:lnSpc>
        <a:spcBef>
          <a:spcPts val="0"/>
        </a:spcBef>
        <a:spcAft>
          <a:spcPts val="0"/>
        </a:spcAft>
        <a:buClrTx/>
        <a:buSzTx/>
        <a:buFontTx/>
        <a:buNone/>
        <a:tabLst/>
        <a:defRPr sz="5700" b="0" i="0" u="none" strike="noStrike" cap="none" spc="0" baseline="0">
          <a:solidFill>
            <a:srgbClr val="FFFFFF"/>
          </a:solidFill>
          <a:uFillTx/>
          <a:latin typeface="Rockwell"/>
          <a:ea typeface="Rockwell"/>
          <a:cs typeface="Rockwell"/>
          <a:sym typeface="Rockwell"/>
        </a:defRPr>
      </a:lvl9pPr>
    </p:titleStyle>
    <p:bodyStyle>
      <a:lvl1pPr marL="889000" marR="0" indent="-571500"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1pPr>
      <a:lvl2pPr marL="14151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2pPr>
      <a:lvl3pPr marL="18596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3pPr>
      <a:lvl4pPr marL="23041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4pPr>
      <a:lvl5pPr marL="27486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5pPr>
      <a:lvl6pPr marL="31042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6pPr>
      <a:lvl7pPr marL="34598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7pPr>
      <a:lvl8pPr marL="38154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8pPr>
      <a:lvl9pPr marL="4171042" marR="0" indent="-653142" algn="l" defTabSz="584200" latinLnBrk="0">
        <a:lnSpc>
          <a:spcPct val="100000"/>
        </a:lnSpc>
        <a:spcBef>
          <a:spcPts val="4800"/>
        </a:spcBef>
        <a:spcAft>
          <a:spcPts val="0"/>
        </a:spcAft>
        <a:buClrTx/>
        <a:buSzPct val="171000"/>
        <a:buFontTx/>
        <a:buChar char="•"/>
        <a:tabLst/>
        <a:defRPr sz="4800" b="0" i="0" u="none" strike="noStrike" cap="none" spc="0" baseline="0">
          <a:solidFill>
            <a:srgbClr val="FFFFFF"/>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Kami Ochoa, LCSW-S"/>
          <p:cNvSpPr txBox="1">
            <a:spLocks noGrp="1"/>
          </p:cNvSpPr>
          <p:nvPr>
            <p:ph type="body" idx="13"/>
          </p:nvPr>
        </p:nvSpPr>
        <p:spPr>
          <a:xfrm>
            <a:off x="4402950" y="7264962"/>
            <a:ext cx="4720268" cy="684675"/>
          </a:xfrm>
          <a:prstGeom prst="rect">
            <a:avLst/>
          </a:prstGeom>
        </p:spPr>
        <p:txBody>
          <a:bodyPr/>
          <a:lstStyle/>
          <a:p>
            <a:pPr marL="0" lvl="1" indent="0" algn="ctr">
              <a:lnSpc>
                <a:spcPct val="110000"/>
              </a:lnSpc>
              <a:spcBef>
                <a:spcPts val="0"/>
              </a:spcBef>
              <a:buSzTx/>
              <a:buNone/>
              <a:defRPr sz="3600" spc="-36">
                <a:solidFill>
                  <a:srgbClr val="000000"/>
                </a:solidFill>
                <a:latin typeface="Optima"/>
                <a:ea typeface="Optima"/>
                <a:cs typeface="Optima"/>
                <a:sym typeface="Optima"/>
              </a:defRPr>
            </a:pPr>
            <a:r>
              <a:rPr lang="en-US"/>
              <a:t>Consultation Segment 3</a:t>
            </a:r>
            <a:endParaRPr dirty="0"/>
          </a:p>
        </p:txBody>
      </p:sp>
      <p:sp>
        <p:nvSpPr>
          <p:cNvPr id="247" name="Rounded Rectangle"/>
          <p:cNvSpPr>
            <a:spLocks noGrp="1"/>
          </p:cNvSpPr>
          <p:nvPr>
            <p:ph type="body" idx="14"/>
          </p:nvPr>
        </p:nvSpPr>
        <p:spPr>
          <a:prstGeom prst="roundRect">
            <a:avLst>
              <a:gd name="adj" fmla="val 9317"/>
            </a:avLst>
          </a:prstGeom>
        </p:spPr>
        <p:txBody>
          <a:bodyPr/>
          <a:lstStyle/>
          <a:p>
            <a:pPr marL="0" indent="0" algn="ctr">
              <a:spcBef>
                <a:spcPts val="0"/>
              </a:spcBef>
              <a:buSzTx/>
              <a:buNone/>
              <a:defRPr>
                <a:latin typeface="Futura Condensed"/>
                <a:ea typeface="Futura Condensed"/>
                <a:cs typeface="Futura Condensed"/>
                <a:sym typeface="Futura Condensed"/>
              </a:defRPr>
            </a:pPr>
            <a:r>
              <a:rPr lang="en-US" sz="6000" dirty="0">
                <a:latin typeface="Rockwell" charset="0"/>
                <a:ea typeface="Rockwell" charset="0"/>
                <a:cs typeface="Rockwell" charset="0"/>
              </a:rPr>
              <a:t>TARGET Defined</a:t>
            </a:r>
            <a:endParaRPr sz="6000" dirty="0">
              <a:latin typeface="Rockwell" charset="0"/>
              <a:ea typeface="Rockwell" charset="0"/>
              <a:cs typeface="Rockwell" charset="0"/>
            </a:endParaRPr>
          </a:p>
        </p:txBody>
      </p:sp>
      <p:sp>
        <p:nvSpPr>
          <p:cNvPr id="2" name="TextBox 1">
            <a:extLst>
              <a:ext uri="{FF2B5EF4-FFF2-40B4-BE49-F238E27FC236}">
                <a16:creationId xmlns:a16="http://schemas.microsoft.com/office/drawing/2014/main" id="{DE6DEED1-EC26-D14F-B0F0-9A50B7AF600A}"/>
              </a:ext>
            </a:extLst>
          </p:cNvPr>
          <p:cNvSpPr txBox="1"/>
          <p:nvPr/>
        </p:nvSpPr>
        <p:spPr>
          <a:xfrm>
            <a:off x="8841660" y="7263468"/>
            <a:ext cx="102657"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4200" b="0" i="0" u="none" strike="noStrike" cap="none" spc="0" normalizeH="0" baseline="0" dirty="0">
              <a:ln>
                <a:noFill/>
              </a:ln>
              <a:solidFill>
                <a:srgbClr val="000000"/>
              </a:solidFill>
              <a:effectLst/>
              <a:uFillTx/>
              <a:latin typeface="+mn-lt"/>
              <a:ea typeface="+mn-ea"/>
              <a:cs typeface="+mn-cs"/>
              <a:sym typeface="Gill Sans"/>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47"/>
                                        </p:tgtEl>
                                        <p:attrNameLst>
                                          <p:attrName>style.visibility</p:attrName>
                                        </p:attrNameLst>
                                      </p:cBhvr>
                                      <p:to>
                                        <p:strVal val="visible"/>
                                      </p:to>
                                    </p:set>
                                    <p:animEffect transition="in" filter="dissolve">
                                      <p:cBhvr>
                                        <p:cTn id="7" dur="1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ARGET helps people to recognize and reset post-traumatic or chronic stress reactions so they can feel a normal range of healthy emotions again.…"/>
          <p:cNvSpPr txBox="1">
            <a:spLocks noGrp="1"/>
          </p:cNvSpPr>
          <p:nvPr>
            <p:ph type="body" idx="13"/>
          </p:nvPr>
        </p:nvSpPr>
        <p:spPr>
          <a:xfrm>
            <a:off x="738784" y="1790700"/>
            <a:ext cx="11684001" cy="7581904"/>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t>TARGET helps people to recognize and reset post-traumatic or chronic stress reactions so they can feel a normal range of healthy emotions again. </a:t>
            </a:r>
          </a:p>
          <a:p>
            <a:pPr marL="0" indent="0" defTabSz="1295400">
              <a:spcBef>
                <a:spcPts val="1600"/>
              </a:spcBef>
              <a:buSzTx/>
              <a:buNone/>
              <a:defRPr sz="35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t>TARGET helps people understand how feelings are the brain’s attempts to keep them safe, and teaches a skill of resetting (regulating) the Amygdala</a:t>
            </a:r>
          </a:p>
          <a:p>
            <a:pPr marL="0" indent="0" defTabSz="1295400">
              <a:spcBef>
                <a:spcPts val="1600"/>
              </a:spcBef>
              <a:buSzTx/>
              <a:buNone/>
              <a:defRPr sz="35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t>The goal is for each person to recognize and strengthen personal skills and strengths for self-regulation.</a:t>
            </a:r>
          </a:p>
          <a:p>
            <a:pPr marL="0" indent="0" defTabSz="1295400">
              <a:spcBef>
                <a:spcPts val="1600"/>
              </a:spcBef>
              <a:buSzTx/>
              <a:buNone/>
              <a:defRPr sz="3800">
                <a:solidFill>
                  <a:srgbClr val="000000"/>
                </a:solidFill>
                <a:uFill>
                  <a:solidFill>
                    <a:srgbClr val="FFFFFF"/>
                  </a:solidFill>
                </a:uFill>
                <a:latin typeface="Optima"/>
                <a:ea typeface="Optima"/>
                <a:cs typeface="Optima"/>
                <a:sym typeface="Optima"/>
              </a:defRPr>
            </a:pPr>
            <a:br>
              <a:rPr sz="4000"/>
            </a:br>
            <a:endParaRPr sz="4000"/>
          </a:p>
        </p:txBody>
      </p:sp>
      <p:sp>
        <p:nvSpPr>
          <p:cNvPr id="308" name="TARGET Defined: R - Regulating"/>
          <p:cNvSpPr txBox="1">
            <a:spLocks noGrp="1"/>
          </p:cNvSpPr>
          <p:nvPr>
            <p:ph type="body" idx="14"/>
          </p:nvPr>
        </p:nvSpPr>
        <p:spPr>
          <a:xfrm>
            <a:off x="701852" y="463550"/>
            <a:ext cx="9399481" cy="825501"/>
          </a:xfrm>
          <a:prstGeom prst="rect">
            <a:avLst/>
          </a:prstGeom>
        </p:spPr>
        <p:txBody>
          <a:bodyPr/>
          <a:lstStyle>
            <a:lvl1pPr>
              <a:defRPr sz="4900"/>
            </a:lvl1pPr>
          </a:lstStyle>
          <a:p>
            <a:r>
              <a:t>TARGET Defined: R - Regulating</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300"/>
                                  </p:stCondLst>
                                  <p:iterate>
                                    <p:tmAbs val="0"/>
                                  </p:iterate>
                                  <p:childTnLst>
                                    <p:set>
                                      <p:cBhvr>
                                        <p:cTn id="6" fill="hold"/>
                                        <p:tgtEl>
                                          <p:spTgt spid="308"/>
                                        </p:tgtEl>
                                        <p:attrNameLst>
                                          <p:attrName>style.visibility</p:attrName>
                                        </p:attrNameLst>
                                      </p:cBhvr>
                                      <p:to>
                                        <p:strVal val="visible"/>
                                      </p:to>
                                    </p:set>
                                    <p:animEffect transition="in" filter="dissolve">
                                      <p:cBhvr>
                                        <p:cTn id="7" dur="1000"/>
                                        <p:tgtEl>
                                          <p:spTgt spid="308"/>
                                        </p:tgtEl>
                                      </p:cBhvr>
                                    </p:animEffect>
                                  </p:childTnLst>
                                </p:cTn>
                              </p:par>
                            </p:childTnLst>
                          </p:cTn>
                        </p:par>
                        <p:par>
                          <p:cTn id="8" fill="hold">
                            <p:stCondLst>
                              <p:cond delay="1300"/>
                            </p:stCondLst>
                            <p:childTnLst>
                              <p:par>
                                <p:cTn id="9" presetID="9" presetClass="entr" fill="hold" grpId="2" nodeType="afterEffect">
                                  <p:stCondLst>
                                    <p:cond delay="200"/>
                                  </p:stCondLst>
                                  <p:iterate>
                                    <p:tmAbs val="0"/>
                                  </p:iterate>
                                  <p:childTnLst>
                                    <p:set>
                                      <p:cBhvr>
                                        <p:cTn id="10" fill="hold"/>
                                        <p:tgtEl>
                                          <p:spTgt spid="307"/>
                                        </p:tgtEl>
                                        <p:attrNameLst>
                                          <p:attrName>style.visibility</p:attrName>
                                        </p:attrNameLst>
                                      </p:cBhvr>
                                      <p:to>
                                        <p:strVal val="visible"/>
                                      </p:to>
                                    </p:set>
                                    <p:animEffect transition="in" filter="dissolve">
                                      <p:cBhvr>
                                        <p:cTn id="11"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2" animBg="1" advAuto="0"/>
      <p:bldP spid="30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o reset the Alarm system, people need practical guidelines they can use in every day life.…"/>
          <p:cNvSpPr txBox="1">
            <a:spLocks noGrp="1"/>
          </p:cNvSpPr>
          <p:nvPr>
            <p:ph type="body" idx="13"/>
          </p:nvPr>
        </p:nvSpPr>
        <p:spPr>
          <a:xfrm>
            <a:off x="738784" y="1790700"/>
            <a:ext cx="11684001" cy="7609526"/>
          </a:xfrm>
          <a:prstGeom prst="rect">
            <a:avLst/>
          </a:prstGeom>
        </p:spPr>
        <p:txBody>
          <a:bodyPr/>
          <a:lstStyle/>
          <a:p>
            <a:pPr marL="762000" lvl="1" indent="-381000" defTabSz="1295400">
              <a:spcBef>
                <a:spcPts val="1600"/>
              </a:spcBef>
              <a:buSzPct val="68000"/>
              <a:buFont typeface="Lucida Grande"/>
              <a:buChar char="✦"/>
              <a:defRPr sz="3300">
                <a:solidFill>
                  <a:srgbClr val="000000"/>
                </a:solidFill>
                <a:uFill>
                  <a:solidFill>
                    <a:srgbClr val="FFFFFF"/>
                  </a:solidFill>
                </a:uFill>
                <a:latin typeface="Optima"/>
                <a:ea typeface="Optima"/>
                <a:cs typeface="Optima"/>
                <a:sym typeface="Optima"/>
              </a:defRPr>
            </a:pPr>
            <a:r>
              <a:rPr dirty="0"/>
              <a:t>To reset the Alarm system, people need practical guidelines they can use in every day life.</a:t>
            </a:r>
          </a:p>
          <a:p>
            <a:pPr marL="0" indent="0" defTabSz="1295400">
              <a:spcBef>
                <a:spcPts val="1600"/>
              </a:spcBef>
              <a:buSzTx/>
              <a:buNone/>
              <a:defRPr sz="3300">
                <a:solidFill>
                  <a:srgbClr val="000000"/>
                </a:solidFill>
                <a:uFill>
                  <a:solidFill>
                    <a:srgbClr val="FFFFFF"/>
                  </a:solidFill>
                </a:uFill>
                <a:latin typeface="Optima"/>
                <a:ea typeface="Optima"/>
                <a:cs typeface="Optima"/>
                <a:sym typeface="Optima"/>
              </a:defRPr>
            </a:pPr>
            <a:endParaRPr dirty="0"/>
          </a:p>
          <a:p>
            <a:pPr marL="762000" lvl="1" indent="-381000" defTabSz="1295400">
              <a:spcBef>
                <a:spcPts val="1600"/>
              </a:spcBef>
              <a:buSzPct val="68000"/>
              <a:buFont typeface="Lucida Grande"/>
              <a:buChar char="✦"/>
              <a:defRPr sz="3300">
                <a:solidFill>
                  <a:srgbClr val="000000"/>
                </a:solidFill>
                <a:uFill>
                  <a:solidFill>
                    <a:srgbClr val="FFFFFF"/>
                  </a:solidFill>
                </a:uFill>
                <a:latin typeface="Optima"/>
                <a:ea typeface="Optima"/>
                <a:cs typeface="Optima"/>
                <a:sym typeface="Optima"/>
              </a:defRPr>
            </a:pPr>
            <a:r>
              <a:rPr dirty="0"/>
              <a:t>TARGET’s core skills are described in one word “Freedom,” because living in “Alarm" mode feels like being trapped, or being prisoner of certain feelings and thoughts.</a:t>
            </a:r>
          </a:p>
          <a:p>
            <a:pPr marL="0" indent="0" defTabSz="1295400">
              <a:spcBef>
                <a:spcPts val="1600"/>
              </a:spcBef>
              <a:buSzTx/>
              <a:buNone/>
              <a:defRPr sz="3300">
                <a:solidFill>
                  <a:srgbClr val="000000"/>
                </a:solidFill>
                <a:uFill>
                  <a:solidFill>
                    <a:srgbClr val="FFFFFF"/>
                  </a:solidFill>
                </a:uFill>
                <a:latin typeface="Optima"/>
                <a:ea typeface="Optima"/>
                <a:cs typeface="Optima"/>
                <a:sym typeface="Optima"/>
              </a:defRPr>
            </a:pPr>
            <a:endParaRPr dirty="0"/>
          </a:p>
          <a:p>
            <a:pPr marL="762000" lvl="1" indent="-381000" defTabSz="1295400">
              <a:spcBef>
                <a:spcPts val="1600"/>
              </a:spcBef>
              <a:buSzPct val="68000"/>
              <a:buFont typeface="Lucida Grande"/>
              <a:buChar char="✦"/>
              <a:defRPr sz="3300">
                <a:solidFill>
                  <a:srgbClr val="000000"/>
                </a:solidFill>
                <a:uFill>
                  <a:solidFill>
                    <a:srgbClr val="FFFFFF"/>
                  </a:solidFill>
                </a:uFill>
                <a:latin typeface="Optima"/>
                <a:ea typeface="Optima"/>
                <a:cs typeface="Optima"/>
                <a:sym typeface="Optima"/>
              </a:defRPr>
            </a:pPr>
            <a:r>
              <a:rPr dirty="0"/>
              <a:t>The goal is not to eliminate or neutralize the negative impact of trauma, but to provide a person with the experience of feeling in control and thinking clearly when stressed. </a:t>
            </a:r>
          </a:p>
          <a:p>
            <a:pPr marL="0" indent="0" defTabSz="1295400">
              <a:spcBef>
                <a:spcPts val="1600"/>
              </a:spcBef>
              <a:buSzTx/>
              <a:buNone/>
              <a:defRPr sz="3300">
                <a:solidFill>
                  <a:srgbClr val="000000"/>
                </a:solidFill>
                <a:uFill>
                  <a:solidFill>
                    <a:srgbClr val="FFFFFF"/>
                  </a:solidFill>
                </a:uFill>
                <a:latin typeface="Optima"/>
                <a:ea typeface="Optima"/>
                <a:cs typeface="Optima"/>
                <a:sym typeface="Optima"/>
              </a:defRPr>
            </a:pPr>
            <a:br>
              <a:rPr dirty="0"/>
            </a:br>
            <a:endParaRPr dirty="0"/>
          </a:p>
        </p:txBody>
      </p:sp>
      <p:sp>
        <p:nvSpPr>
          <p:cNvPr id="311" name="TARGET Defined: G - Guidelines"/>
          <p:cNvSpPr txBox="1">
            <a:spLocks noGrp="1"/>
          </p:cNvSpPr>
          <p:nvPr>
            <p:ph type="body" idx="14"/>
          </p:nvPr>
        </p:nvSpPr>
        <p:spPr>
          <a:xfrm>
            <a:off x="701852" y="463550"/>
            <a:ext cx="11440181" cy="825501"/>
          </a:xfrm>
          <a:prstGeom prst="rect">
            <a:avLst/>
          </a:prstGeom>
        </p:spPr>
        <p:txBody>
          <a:bodyPr/>
          <a:lstStyle>
            <a:lvl1pPr>
              <a:defRPr sz="4900"/>
            </a:lvl1pPr>
          </a:lstStyle>
          <a:p>
            <a:r>
              <a:t>TARGET Defined: G - Guidelines</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300"/>
                                  </p:stCondLst>
                                  <p:iterate>
                                    <p:tmAbs val="0"/>
                                  </p:iterate>
                                  <p:childTnLst>
                                    <p:set>
                                      <p:cBhvr>
                                        <p:cTn id="6" fill="hold"/>
                                        <p:tgtEl>
                                          <p:spTgt spid="311"/>
                                        </p:tgtEl>
                                        <p:attrNameLst>
                                          <p:attrName>style.visibility</p:attrName>
                                        </p:attrNameLst>
                                      </p:cBhvr>
                                      <p:to>
                                        <p:strVal val="visible"/>
                                      </p:to>
                                    </p:set>
                                    <p:animEffect transition="in" filter="dissolve">
                                      <p:cBhvr>
                                        <p:cTn id="7" dur="1000"/>
                                        <p:tgtEl>
                                          <p:spTgt spid="311"/>
                                        </p:tgtEl>
                                      </p:cBhvr>
                                    </p:animEffect>
                                  </p:childTnLst>
                                </p:cTn>
                              </p:par>
                            </p:childTnLst>
                          </p:cTn>
                        </p:par>
                        <p:par>
                          <p:cTn id="8" fill="hold">
                            <p:stCondLst>
                              <p:cond delay="1300"/>
                            </p:stCondLst>
                            <p:childTnLst>
                              <p:par>
                                <p:cTn id="9" presetID="9" presetClass="entr" fill="hold" grpId="2" nodeType="afterEffect">
                                  <p:stCondLst>
                                    <p:cond delay="200"/>
                                  </p:stCondLst>
                                  <p:iterate>
                                    <p:tmAbs val="0"/>
                                  </p:iterate>
                                  <p:childTnLst>
                                    <p:set>
                                      <p:cBhvr>
                                        <p:cTn id="10" fill="hold"/>
                                        <p:tgtEl>
                                          <p:spTgt spid="310"/>
                                        </p:tgtEl>
                                        <p:attrNameLst>
                                          <p:attrName>style.visibility</p:attrName>
                                        </p:attrNameLst>
                                      </p:cBhvr>
                                      <p:to>
                                        <p:strVal val="visible"/>
                                      </p:to>
                                    </p:set>
                                    <p:animEffect transition="in" filter="dissolve">
                                      <p:cBhvr>
                                        <p:cTn id="11" dur="10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2" animBg="1" advAuto="0"/>
      <p:bldP spid="311"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ARGET gives knowledge about the effect of traumatic stress on the brain, and skills to re-activate the Pre-Frontal Cortex of the brain to reset the Amygdala.…"/>
          <p:cNvSpPr txBox="1">
            <a:spLocks noGrp="1"/>
          </p:cNvSpPr>
          <p:nvPr>
            <p:ph type="body" idx="13"/>
          </p:nvPr>
        </p:nvSpPr>
        <p:spPr>
          <a:xfrm>
            <a:off x="738784" y="1790700"/>
            <a:ext cx="11684001" cy="7454904"/>
          </a:xfrm>
          <a:prstGeom prst="rect">
            <a:avLst/>
          </a:prstGeom>
        </p:spPr>
        <p:txBody>
          <a:bodyPr/>
          <a:lstStyle/>
          <a:p>
            <a:pPr marL="762000" lvl="1" indent="-381000" defTabSz="1295400">
              <a:spcBef>
                <a:spcPts val="1600"/>
              </a:spcBef>
              <a:buSzPct val="68000"/>
              <a:buFont typeface="Lucida Grande"/>
              <a:buChar char="✦"/>
              <a:defRPr sz="3400">
                <a:solidFill>
                  <a:srgbClr val="000000"/>
                </a:solidFill>
                <a:uFill>
                  <a:solidFill>
                    <a:srgbClr val="FFFFFF"/>
                  </a:solidFill>
                </a:uFill>
                <a:latin typeface="Optima"/>
                <a:ea typeface="Optima"/>
                <a:cs typeface="Optima"/>
                <a:sym typeface="Optima"/>
              </a:defRPr>
            </a:pPr>
            <a:r>
              <a:t>TARGET gives knowledge about the effect of traumatic stress on the brain, and skills to re-activate the Pre-Frontal Cortex of the brain to reset the Amygdala.</a:t>
            </a:r>
          </a:p>
          <a:p>
            <a:pPr marL="0" indent="0" defTabSz="1295400">
              <a:spcBef>
                <a:spcPts val="1600"/>
              </a:spcBef>
              <a:buSzTx/>
              <a:buNone/>
              <a:defRPr sz="34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400">
                <a:solidFill>
                  <a:srgbClr val="000000"/>
                </a:solidFill>
                <a:uFill>
                  <a:solidFill>
                    <a:srgbClr val="FFFFFF"/>
                  </a:solidFill>
                </a:uFill>
                <a:latin typeface="Optima"/>
                <a:ea typeface="Optima"/>
                <a:cs typeface="Optima"/>
                <a:sym typeface="Optima"/>
              </a:defRPr>
            </a:pPr>
            <a:r>
              <a:t>The educational materials of TARGET are user’s manual that each of us needs in order to understand how to regulate our emotions.</a:t>
            </a:r>
          </a:p>
          <a:p>
            <a:pPr marL="0" indent="0" defTabSz="1295400">
              <a:spcBef>
                <a:spcPts val="1600"/>
              </a:spcBef>
              <a:buSzTx/>
              <a:buNone/>
              <a:defRPr sz="34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400">
                <a:solidFill>
                  <a:srgbClr val="000000"/>
                </a:solidFill>
                <a:uFill>
                  <a:solidFill>
                    <a:srgbClr val="FFFFFF"/>
                  </a:solidFill>
                </a:uFill>
                <a:latin typeface="Optima"/>
                <a:ea typeface="Optima"/>
                <a:cs typeface="Optima"/>
                <a:sym typeface="Optima"/>
              </a:defRPr>
            </a:pPr>
            <a:r>
              <a:t>The education of the TARGET framework is valuable not only to clients, but also to caregivers and professionals. </a:t>
            </a:r>
          </a:p>
          <a:p>
            <a:pPr marL="0" indent="0" defTabSz="1295400">
              <a:spcBef>
                <a:spcPts val="1600"/>
              </a:spcBef>
              <a:buSzTx/>
              <a:buNone/>
              <a:defRPr sz="3800">
                <a:solidFill>
                  <a:srgbClr val="000000"/>
                </a:solidFill>
                <a:uFill>
                  <a:solidFill>
                    <a:srgbClr val="FFFFFF"/>
                  </a:solidFill>
                </a:uFill>
                <a:latin typeface="Optima"/>
                <a:ea typeface="Optima"/>
                <a:cs typeface="Optima"/>
                <a:sym typeface="Optima"/>
              </a:defRPr>
            </a:pPr>
            <a:br>
              <a:rPr sz="4000"/>
            </a:br>
            <a:endParaRPr sz="4000"/>
          </a:p>
        </p:txBody>
      </p:sp>
      <p:sp>
        <p:nvSpPr>
          <p:cNvPr id="314" name="TARGET Defined: E - Education"/>
          <p:cNvSpPr txBox="1">
            <a:spLocks noGrp="1"/>
          </p:cNvSpPr>
          <p:nvPr>
            <p:ph type="body" idx="14"/>
          </p:nvPr>
        </p:nvSpPr>
        <p:spPr>
          <a:xfrm>
            <a:off x="701852" y="463550"/>
            <a:ext cx="9399481" cy="825501"/>
          </a:xfrm>
          <a:prstGeom prst="rect">
            <a:avLst/>
          </a:prstGeom>
        </p:spPr>
        <p:txBody>
          <a:bodyPr/>
          <a:lstStyle>
            <a:lvl1pPr>
              <a:defRPr sz="4900"/>
            </a:lvl1pPr>
          </a:lstStyle>
          <a:p>
            <a:r>
              <a:t>TARGET Defined: E - Education</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300"/>
                                  </p:stCondLst>
                                  <p:iterate>
                                    <p:tmAbs val="0"/>
                                  </p:iterate>
                                  <p:childTnLst>
                                    <p:set>
                                      <p:cBhvr>
                                        <p:cTn id="6" fill="hold"/>
                                        <p:tgtEl>
                                          <p:spTgt spid="314"/>
                                        </p:tgtEl>
                                        <p:attrNameLst>
                                          <p:attrName>style.visibility</p:attrName>
                                        </p:attrNameLst>
                                      </p:cBhvr>
                                      <p:to>
                                        <p:strVal val="visible"/>
                                      </p:to>
                                    </p:set>
                                    <p:animEffect transition="in" filter="dissolve">
                                      <p:cBhvr>
                                        <p:cTn id="7" dur="1000"/>
                                        <p:tgtEl>
                                          <p:spTgt spid="314"/>
                                        </p:tgtEl>
                                      </p:cBhvr>
                                    </p:animEffect>
                                  </p:childTnLst>
                                </p:cTn>
                              </p:par>
                            </p:childTnLst>
                          </p:cTn>
                        </p:par>
                        <p:par>
                          <p:cTn id="8" fill="hold">
                            <p:stCondLst>
                              <p:cond delay="1300"/>
                            </p:stCondLst>
                            <p:childTnLst>
                              <p:par>
                                <p:cTn id="9" presetID="9" presetClass="entr" fill="hold" grpId="2" nodeType="afterEffect">
                                  <p:stCondLst>
                                    <p:cond delay="200"/>
                                  </p:stCondLst>
                                  <p:iterate>
                                    <p:tmAbs val="0"/>
                                  </p:iterate>
                                  <p:childTnLst>
                                    <p:set>
                                      <p:cBhvr>
                                        <p:cTn id="10" fill="hold"/>
                                        <p:tgtEl>
                                          <p:spTgt spid="313"/>
                                        </p:tgtEl>
                                        <p:attrNameLst>
                                          <p:attrName>style.visibility</p:attrName>
                                        </p:attrNameLst>
                                      </p:cBhvr>
                                      <p:to>
                                        <p:strVal val="visible"/>
                                      </p:to>
                                    </p:set>
                                    <p:animEffect transition="in" filter="dissolve">
                                      <p:cBhvr>
                                        <p:cTn id="11"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2" animBg="1" advAuto="0"/>
      <p:bldP spid="314"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rapy extends the learning process beyond education to applying affect regulation skills and knowledge on a very personal basis to make personal changes.…"/>
          <p:cNvSpPr txBox="1">
            <a:spLocks noGrp="1"/>
          </p:cNvSpPr>
          <p:nvPr>
            <p:ph type="body" idx="13"/>
          </p:nvPr>
        </p:nvSpPr>
        <p:spPr>
          <a:xfrm>
            <a:off x="738784" y="1790700"/>
            <a:ext cx="11684001" cy="5956300"/>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t>Therapy extends the learning process beyond education to applying affect regulation skills and knowledge on a very personal basis to make personal changes.</a:t>
            </a:r>
          </a:p>
          <a:p>
            <a:pPr marL="0" indent="0" defTabSz="1295400">
              <a:spcBef>
                <a:spcPts val="1600"/>
              </a:spcBef>
              <a:buSzTx/>
              <a:buNone/>
              <a:defRPr sz="35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t>Therapy involves a relationship with a counselor who serves not only as a teacher but also as a guide for personal reflection and change. </a:t>
            </a:r>
          </a:p>
          <a:p>
            <a:pPr marL="0" indent="0" defTabSz="1295400">
              <a:spcBef>
                <a:spcPts val="1600"/>
              </a:spcBef>
              <a:buSzTx/>
              <a:buNone/>
              <a:defRPr sz="3800">
                <a:solidFill>
                  <a:srgbClr val="000000"/>
                </a:solidFill>
                <a:uFill>
                  <a:solidFill>
                    <a:srgbClr val="FFFFFF"/>
                  </a:solidFill>
                </a:uFill>
                <a:latin typeface="Optima"/>
                <a:ea typeface="Optima"/>
                <a:cs typeface="Optima"/>
                <a:sym typeface="Optima"/>
              </a:defRPr>
            </a:pPr>
            <a:br>
              <a:rPr sz="4000"/>
            </a:br>
            <a:endParaRPr sz="4000"/>
          </a:p>
        </p:txBody>
      </p:sp>
      <p:sp>
        <p:nvSpPr>
          <p:cNvPr id="317" name="TARGET Defined: T - Therapy"/>
          <p:cNvSpPr txBox="1">
            <a:spLocks noGrp="1"/>
          </p:cNvSpPr>
          <p:nvPr>
            <p:ph type="body" idx="14"/>
          </p:nvPr>
        </p:nvSpPr>
        <p:spPr>
          <a:xfrm>
            <a:off x="701852" y="463550"/>
            <a:ext cx="9399481" cy="825501"/>
          </a:xfrm>
          <a:prstGeom prst="rect">
            <a:avLst/>
          </a:prstGeom>
        </p:spPr>
        <p:txBody>
          <a:bodyPr/>
          <a:lstStyle>
            <a:lvl1pPr>
              <a:defRPr sz="4900"/>
            </a:lvl1pPr>
          </a:lstStyle>
          <a:p>
            <a:r>
              <a:t>TARGET Defined: T - Therapy</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300"/>
                                  </p:stCondLst>
                                  <p:iterate>
                                    <p:tmAbs val="0"/>
                                  </p:iterate>
                                  <p:childTnLst>
                                    <p:set>
                                      <p:cBhvr>
                                        <p:cTn id="6" fill="hold"/>
                                        <p:tgtEl>
                                          <p:spTgt spid="317"/>
                                        </p:tgtEl>
                                        <p:attrNameLst>
                                          <p:attrName>style.visibility</p:attrName>
                                        </p:attrNameLst>
                                      </p:cBhvr>
                                      <p:to>
                                        <p:strVal val="visible"/>
                                      </p:to>
                                    </p:set>
                                    <p:animEffect transition="in" filter="dissolve">
                                      <p:cBhvr>
                                        <p:cTn id="7" dur="1000"/>
                                        <p:tgtEl>
                                          <p:spTgt spid="317"/>
                                        </p:tgtEl>
                                      </p:cBhvr>
                                    </p:animEffect>
                                  </p:childTnLst>
                                </p:cTn>
                              </p:par>
                            </p:childTnLst>
                          </p:cTn>
                        </p:par>
                        <p:par>
                          <p:cTn id="8" fill="hold">
                            <p:stCondLst>
                              <p:cond delay="1300"/>
                            </p:stCondLst>
                            <p:childTnLst>
                              <p:par>
                                <p:cTn id="9" presetID="9" presetClass="entr" fill="hold" grpId="2" nodeType="afterEffect">
                                  <p:stCondLst>
                                    <p:cond delay="200"/>
                                  </p:stCondLst>
                                  <p:iterate>
                                    <p:tmAbs val="0"/>
                                  </p:iterate>
                                  <p:childTnLst>
                                    <p:set>
                                      <p:cBhvr>
                                        <p:cTn id="10" fill="hold"/>
                                        <p:tgtEl>
                                          <p:spTgt spid="316"/>
                                        </p:tgtEl>
                                        <p:attrNameLst>
                                          <p:attrName>style.visibility</p:attrName>
                                        </p:attrNameLst>
                                      </p:cBhvr>
                                      <p:to>
                                        <p:strVal val="visible"/>
                                      </p:to>
                                    </p:set>
                                    <p:animEffect transition="in" filter="dissolve">
                                      <p:cBhvr>
                                        <p:cTn id="11"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2" animBg="1" advAuto="0"/>
      <p:bldP spid="317"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rapy extends the learning process beyond education to applying affect regulation skills and knowledge on a very personal basis to make personal changes.…"/>
          <p:cNvSpPr txBox="1">
            <a:spLocks noGrp="1"/>
          </p:cNvSpPr>
          <p:nvPr>
            <p:ph type="body" idx="13"/>
          </p:nvPr>
        </p:nvSpPr>
        <p:spPr>
          <a:xfrm>
            <a:off x="738784" y="1790700"/>
            <a:ext cx="11684001" cy="5252720"/>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3200" dirty="0"/>
              <a:t>Psychological traumas are extremely frightening, horrifying or confusing experiences. Encouraging someone to remember traumatic events may decrease their sense of personal control if they do not feel prepared to confront those memories. </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Therefore- restoring basic capacities for self-regulation is an essential preparation for therapeutically confronting and coming to terms with memories of trauma. </a:t>
            </a:r>
            <a:br>
              <a:rPr sz="4000" dirty="0"/>
            </a:br>
            <a:endParaRPr sz="4000" dirty="0"/>
          </a:p>
        </p:txBody>
      </p:sp>
      <p:sp>
        <p:nvSpPr>
          <p:cNvPr id="317" name="TARGET Defined: T - Therapy"/>
          <p:cNvSpPr txBox="1">
            <a:spLocks noGrp="1"/>
          </p:cNvSpPr>
          <p:nvPr>
            <p:ph type="body" idx="14"/>
          </p:nvPr>
        </p:nvSpPr>
        <p:spPr>
          <a:xfrm>
            <a:off x="701852" y="447978"/>
            <a:ext cx="9399481" cy="856645"/>
          </a:xfrm>
          <a:prstGeom prst="rect">
            <a:avLst/>
          </a:prstGeom>
        </p:spPr>
        <p:txBody>
          <a:bodyPr/>
          <a:lstStyle>
            <a:lvl1pPr>
              <a:defRPr sz="4900"/>
            </a:lvl1pPr>
          </a:lstStyle>
          <a:p>
            <a:r>
              <a:rPr lang="en-US" dirty="0"/>
              <a:t>Focus on Self-Regulation</a:t>
            </a:r>
            <a:endParaRPr dirty="0"/>
          </a:p>
        </p:txBody>
      </p:sp>
    </p:spTree>
    <p:extLst>
      <p:ext uri="{BB962C8B-B14F-4D97-AF65-F5344CB8AC3E}">
        <p14:creationId xmlns:p14="http://schemas.microsoft.com/office/powerpoint/2010/main" val="733715910"/>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317"/>
                                        </p:tgtEl>
                                        <p:attrNameLst>
                                          <p:attrName>style.visibility</p:attrName>
                                        </p:attrNameLst>
                                      </p:cBhvr>
                                      <p:to>
                                        <p:strVal val="visible"/>
                                      </p:to>
                                    </p:set>
                                    <p:animEffect transition="in" filter="dissolve">
                                      <p:cBhvr>
                                        <p:cTn id="7" dur="1000"/>
                                        <p:tgtEl>
                                          <p:spTgt spid="317"/>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316"/>
                                        </p:tgtEl>
                                        <p:attrNameLst>
                                          <p:attrName>style.visibility</p:attrName>
                                        </p:attrNameLst>
                                      </p:cBhvr>
                                      <p:to>
                                        <p:strVal val="visible"/>
                                      </p:to>
                                    </p:set>
                                    <p:animEffect transition="in" filter="dissolve">
                                      <p:cBhvr>
                                        <p:cTn id="11"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17"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rapy extends the learning process beyond education to applying affect regulation skills and knowledge on a very personal basis to make personal changes.…"/>
          <p:cNvSpPr txBox="1">
            <a:spLocks noGrp="1"/>
          </p:cNvSpPr>
          <p:nvPr>
            <p:ph type="body" idx="13"/>
          </p:nvPr>
        </p:nvSpPr>
        <p:spPr>
          <a:xfrm>
            <a:off x="738784" y="1790700"/>
            <a:ext cx="11684001" cy="6360716"/>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3200" dirty="0"/>
              <a:t>PTSD is a condition of remembering and forgetting. People exposed to trauma often alternate between feeling unable or unwilling to recall past traumas and recalling too much of what they want to forget. Trauma memories tend to be fragmented and may magnify reactive experiences. </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Developing capacities for self-regulation of the body, feelings and thought processes enables people to both choose when and what to remember and gives them the ability to protect from being overwhelmed when remembering.</a:t>
            </a:r>
            <a:br>
              <a:rPr sz="4000" dirty="0"/>
            </a:br>
            <a:endParaRPr sz="4000" dirty="0"/>
          </a:p>
        </p:txBody>
      </p:sp>
      <p:sp>
        <p:nvSpPr>
          <p:cNvPr id="317" name="TARGET Defined: T - Therapy"/>
          <p:cNvSpPr txBox="1">
            <a:spLocks noGrp="1"/>
          </p:cNvSpPr>
          <p:nvPr>
            <p:ph type="body" idx="14"/>
          </p:nvPr>
        </p:nvSpPr>
        <p:spPr>
          <a:xfrm>
            <a:off x="701852" y="447978"/>
            <a:ext cx="9399481" cy="856645"/>
          </a:xfrm>
          <a:prstGeom prst="rect">
            <a:avLst/>
          </a:prstGeom>
        </p:spPr>
        <p:txBody>
          <a:bodyPr/>
          <a:lstStyle>
            <a:lvl1pPr>
              <a:defRPr sz="4900"/>
            </a:lvl1pPr>
          </a:lstStyle>
          <a:p>
            <a:r>
              <a:rPr lang="en-US" dirty="0"/>
              <a:t>Focus on Self-Regulation</a:t>
            </a:r>
            <a:endParaRPr dirty="0"/>
          </a:p>
        </p:txBody>
      </p:sp>
    </p:spTree>
    <p:extLst>
      <p:ext uri="{BB962C8B-B14F-4D97-AF65-F5344CB8AC3E}">
        <p14:creationId xmlns:p14="http://schemas.microsoft.com/office/powerpoint/2010/main" val="2011786845"/>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317"/>
                                        </p:tgtEl>
                                        <p:attrNameLst>
                                          <p:attrName>style.visibility</p:attrName>
                                        </p:attrNameLst>
                                      </p:cBhvr>
                                      <p:to>
                                        <p:strVal val="visible"/>
                                      </p:to>
                                    </p:set>
                                    <p:animEffect transition="in" filter="dissolve">
                                      <p:cBhvr>
                                        <p:cTn id="7" dur="1000"/>
                                        <p:tgtEl>
                                          <p:spTgt spid="317"/>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316"/>
                                        </p:tgtEl>
                                        <p:attrNameLst>
                                          <p:attrName>style.visibility</p:attrName>
                                        </p:attrNameLst>
                                      </p:cBhvr>
                                      <p:to>
                                        <p:strVal val="visible"/>
                                      </p:to>
                                    </p:set>
                                    <p:animEffect transition="in" filter="dissolve">
                                      <p:cBhvr>
                                        <p:cTn id="11"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17"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rapy extends the learning process beyond education to applying affect regulation skills and knowledge on a very personal basis to make personal changes.…"/>
          <p:cNvSpPr txBox="1">
            <a:spLocks noGrp="1"/>
          </p:cNvSpPr>
          <p:nvPr>
            <p:ph type="body" idx="13"/>
          </p:nvPr>
        </p:nvSpPr>
        <p:spPr>
          <a:xfrm>
            <a:off x="738784" y="1790700"/>
            <a:ext cx="11684001" cy="5745163"/>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3200" dirty="0"/>
              <a:t>In order to avoid feeling overwhelmed, people try to banish unwanted memories. They may turn to drugs, alcohol or other risky coping mechanisms to forget and to relieve anxiety, anger, guilt, grief, shame or self-blame. Avoidance is an attempt to self-regulate in the short-term.</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Learning skills for self-regulation provides alternatives to avoidance and enables people to deal directly with trauma symptoms and memories. </a:t>
            </a:r>
            <a:br>
              <a:rPr sz="4000" dirty="0"/>
            </a:br>
            <a:endParaRPr sz="4000" dirty="0"/>
          </a:p>
        </p:txBody>
      </p:sp>
      <p:sp>
        <p:nvSpPr>
          <p:cNvPr id="317" name="TARGET Defined: T - Therapy"/>
          <p:cNvSpPr txBox="1">
            <a:spLocks noGrp="1"/>
          </p:cNvSpPr>
          <p:nvPr>
            <p:ph type="body" idx="14"/>
          </p:nvPr>
        </p:nvSpPr>
        <p:spPr>
          <a:xfrm>
            <a:off x="701852" y="447978"/>
            <a:ext cx="9399481" cy="856645"/>
          </a:xfrm>
          <a:prstGeom prst="rect">
            <a:avLst/>
          </a:prstGeom>
        </p:spPr>
        <p:txBody>
          <a:bodyPr/>
          <a:lstStyle>
            <a:lvl1pPr>
              <a:defRPr sz="4900"/>
            </a:lvl1pPr>
          </a:lstStyle>
          <a:p>
            <a:r>
              <a:rPr lang="en-US" dirty="0"/>
              <a:t>Focus on Self-Regulation</a:t>
            </a:r>
            <a:endParaRPr dirty="0"/>
          </a:p>
        </p:txBody>
      </p:sp>
    </p:spTree>
    <p:extLst>
      <p:ext uri="{BB962C8B-B14F-4D97-AF65-F5344CB8AC3E}">
        <p14:creationId xmlns:p14="http://schemas.microsoft.com/office/powerpoint/2010/main" val="1958783209"/>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317"/>
                                        </p:tgtEl>
                                        <p:attrNameLst>
                                          <p:attrName>style.visibility</p:attrName>
                                        </p:attrNameLst>
                                      </p:cBhvr>
                                      <p:to>
                                        <p:strVal val="visible"/>
                                      </p:to>
                                    </p:set>
                                    <p:animEffect transition="in" filter="dissolve">
                                      <p:cBhvr>
                                        <p:cTn id="7" dur="1000"/>
                                        <p:tgtEl>
                                          <p:spTgt spid="317"/>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316"/>
                                        </p:tgtEl>
                                        <p:attrNameLst>
                                          <p:attrName>style.visibility</p:attrName>
                                        </p:attrNameLst>
                                      </p:cBhvr>
                                      <p:to>
                                        <p:strVal val="visible"/>
                                      </p:to>
                                    </p:set>
                                    <p:animEffect transition="in" filter="dissolve">
                                      <p:cBhvr>
                                        <p:cTn id="11"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17"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rapy extends the learning process beyond education to applying affect regulation skills and knowledge on a very personal basis to make personal changes.…"/>
          <p:cNvSpPr txBox="1">
            <a:spLocks noGrp="1"/>
          </p:cNvSpPr>
          <p:nvPr>
            <p:ph type="body" idx="13"/>
          </p:nvPr>
        </p:nvSpPr>
        <p:spPr>
          <a:xfrm>
            <a:off x="738784" y="1790700"/>
            <a:ext cx="11684001" cy="4637167"/>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3200" dirty="0"/>
              <a:t>When avoidance becomes a way of life, trauma memories often become too intense to endure and the body, emotions and mind go into “survival mode” and shut down many healthy forms of self-regulation.</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Learning healthy self-regulation enables a person to escape the cycle of dysregulation and to focus on living effectively in the present.</a:t>
            </a:r>
            <a:br>
              <a:rPr sz="4000" dirty="0"/>
            </a:br>
            <a:endParaRPr sz="4000" dirty="0"/>
          </a:p>
        </p:txBody>
      </p:sp>
      <p:sp>
        <p:nvSpPr>
          <p:cNvPr id="317" name="TARGET Defined: T - Therapy"/>
          <p:cNvSpPr txBox="1">
            <a:spLocks noGrp="1"/>
          </p:cNvSpPr>
          <p:nvPr>
            <p:ph type="body" idx="14"/>
          </p:nvPr>
        </p:nvSpPr>
        <p:spPr>
          <a:xfrm>
            <a:off x="701852" y="447978"/>
            <a:ext cx="9399481" cy="856645"/>
          </a:xfrm>
          <a:prstGeom prst="rect">
            <a:avLst/>
          </a:prstGeom>
        </p:spPr>
        <p:txBody>
          <a:bodyPr/>
          <a:lstStyle>
            <a:lvl1pPr>
              <a:defRPr sz="4900"/>
            </a:lvl1pPr>
          </a:lstStyle>
          <a:p>
            <a:r>
              <a:rPr lang="en-US" dirty="0"/>
              <a:t>Focus on Self-Regulation</a:t>
            </a:r>
            <a:endParaRPr dirty="0"/>
          </a:p>
        </p:txBody>
      </p:sp>
    </p:spTree>
    <p:extLst>
      <p:ext uri="{BB962C8B-B14F-4D97-AF65-F5344CB8AC3E}">
        <p14:creationId xmlns:p14="http://schemas.microsoft.com/office/powerpoint/2010/main" val="338681738"/>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317"/>
                                        </p:tgtEl>
                                        <p:attrNameLst>
                                          <p:attrName>style.visibility</p:attrName>
                                        </p:attrNameLst>
                                      </p:cBhvr>
                                      <p:to>
                                        <p:strVal val="visible"/>
                                      </p:to>
                                    </p:set>
                                    <p:animEffect transition="in" filter="dissolve">
                                      <p:cBhvr>
                                        <p:cTn id="7" dur="1000"/>
                                        <p:tgtEl>
                                          <p:spTgt spid="317"/>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316"/>
                                        </p:tgtEl>
                                        <p:attrNameLst>
                                          <p:attrName>style.visibility</p:attrName>
                                        </p:attrNameLst>
                                      </p:cBhvr>
                                      <p:to>
                                        <p:strVal val="visible"/>
                                      </p:to>
                                    </p:set>
                                    <p:animEffect transition="in" filter="dissolve">
                                      <p:cBhvr>
                                        <p:cTn id="11"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17"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rapy extends the learning process beyond education to applying affect regulation skills and knowledge on a very personal basis to make personal changes.…"/>
          <p:cNvSpPr txBox="1">
            <a:spLocks noGrp="1"/>
          </p:cNvSpPr>
          <p:nvPr>
            <p:ph type="body" idx="13"/>
          </p:nvPr>
        </p:nvSpPr>
        <p:spPr>
          <a:xfrm>
            <a:off x="738784" y="1790700"/>
            <a:ext cx="11684001" cy="4144724"/>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3200" dirty="0"/>
              <a:t>The stress of living with confusing fragmented memories while attempting to avoid being reminded or feeling extreme emotion states is not compatible with most relationships. </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Forming emotional attachments in healthy relationships with good boundaries requires the ability to self-regulate</a:t>
            </a:r>
            <a:br>
              <a:rPr sz="4000" dirty="0"/>
            </a:br>
            <a:endParaRPr sz="4000" dirty="0"/>
          </a:p>
        </p:txBody>
      </p:sp>
      <p:sp>
        <p:nvSpPr>
          <p:cNvPr id="317" name="TARGET Defined: T - Therapy"/>
          <p:cNvSpPr txBox="1">
            <a:spLocks noGrp="1"/>
          </p:cNvSpPr>
          <p:nvPr>
            <p:ph type="body" idx="14"/>
          </p:nvPr>
        </p:nvSpPr>
        <p:spPr>
          <a:xfrm>
            <a:off x="701852" y="447978"/>
            <a:ext cx="9399481" cy="856645"/>
          </a:xfrm>
          <a:prstGeom prst="rect">
            <a:avLst/>
          </a:prstGeom>
        </p:spPr>
        <p:txBody>
          <a:bodyPr/>
          <a:lstStyle>
            <a:lvl1pPr>
              <a:defRPr sz="4900"/>
            </a:lvl1pPr>
          </a:lstStyle>
          <a:p>
            <a:r>
              <a:rPr lang="en-US" dirty="0"/>
              <a:t>Focus on Self-Regulation</a:t>
            </a:r>
            <a:endParaRPr dirty="0"/>
          </a:p>
        </p:txBody>
      </p:sp>
    </p:spTree>
    <p:extLst>
      <p:ext uri="{BB962C8B-B14F-4D97-AF65-F5344CB8AC3E}">
        <p14:creationId xmlns:p14="http://schemas.microsoft.com/office/powerpoint/2010/main" val="3601254195"/>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317"/>
                                        </p:tgtEl>
                                        <p:attrNameLst>
                                          <p:attrName>style.visibility</p:attrName>
                                        </p:attrNameLst>
                                      </p:cBhvr>
                                      <p:to>
                                        <p:strVal val="visible"/>
                                      </p:to>
                                    </p:set>
                                    <p:animEffect transition="in" filter="dissolve">
                                      <p:cBhvr>
                                        <p:cTn id="7" dur="1000"/>
                                        <p:tgtEl>
                                          <p:spTgt spid="317"/>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316"/>
                                        </p:tgtEl>
                                        <p:attrNameLst>
                                          <p:attrName>style.visibility</p:attrName>
                                        </p:attrNameLst>
                                      </p:cBhvr>
                                      <p:to>
                                        <p:strVal val="visible"/>
                                      </p:to>
                                    </p:set>
                                    <p:animEffect transition="in" filter="dissolve">
                                      <p:cBhvr>
                                        <p:cTn id="11"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17"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rapy extends the learning process beyond education to applying affect regulation skills and knowledge on a very personal basis to make personal changes.…"/>
          <p:cNvSpPr txBox="1">
            <a:spLocks noGrp="1"/>
          </p:cNvSpPr>
          <p:nvPr>
            <p:ph type="body" idx="13"/>
          </p:nvPr>
        </p:nvSpPr>
        <p:spPr>
          <a:xfrm>
            <a:off x="738784" y="1790700"/>
            <a:ext cx="11684001" cy="5416868"/>
          </a:xfrm>
          <a:prstGeom prst="rect">
            <a:avLst/>
          </a:prstGeom>
        </p:spPr>
        <p:txBody>
          <a:bodyPr/>
          <a:lstStyle/>
          <a:p>
            <a:pPr marL="762000" lvl="1"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3200" dirty="0"/>
              <a:t>The challenges with healthy relationships and self-regulation:</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Body- Not to be either over-reactive to or disinterested in other people</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Emotions- Balance the often-contradictory feelings that every relationship elicits</a:t>
            </a:r>
          </a:p>
          <a:p>
            <a:pPr marL="1206500" lvl="2" indent="-381000" defTabSz="1295400">
              <a:spcBef>
                <a:spcPts val="1600"/>
              </a:spcBef>
              <a:buSzPct val="68000"/>
              <a:buFont typeface="Lucida Grande"/>
              <a:buChar char="✦"/>
              <a:defRPr sz="3500">
                <a:solidFill>
                  <a:srgbClr val="000000"/>
                </a:solidFill>
                <a:uFill>
                  <a:solidFill>
                    <a:srgbClr val="FFFFFF"/>
                  </a:solidFill>
                </a:uFill>
                <a:latin typeface="Optima"/>
                <a:ea typeface="Optima"/>
                <a:cs typeface="Optima"/>
                <a:sym typeface="Optima"/>
              </a:defRPr>
            </a:pPr>
            <a:r>
              <a:rPr lang="en-US" sz="4000" dirty="0">
                <a:solidFill>
                  <a:schemeClr val="bg1"/>
                </a:solidFill>
              </a:rPr>
              <a:t>Mind- Figure out one’s goals, priorities and responsibilities in life and relationships</a:t>
            </a:r>
            <a:br>
              <a:rPr sz="4000" dirty="0"/>
            </a:br>
            <a:endParaRPr sz="4000" dirty="0"/>
          </a:p>
        </p:txBody>
      </p:sp>
      <p:sp>
        <p:nvSpPr>
          <p:cNvPr id="317" name="TARGET Defined: T - Therapy"/>
          <p:cNvSpPr txBox="1">
            <a:spLocks noGrp="1"/>
          </p:cNvSpPr>
          <p:nvPr>
            <p:ph type="body" idx="14"/>
          </p:nvPr>
        </p:nvSpPr>
        <p:spPr>
          <a:xfrm>
            <a:off x="701852" y="447978"/>
            <a:ext cx="9399481" cy="856645"/>
          </a:xfrm>
          <a:prstGeom prst="rect">
            <a:avLst/>
          </a:prstGeom>
        </p:spPr>
        <p:txBody>
          <a:bodyPr/>
          <a:lstStyle>
            <a:lvl1pPr>
              <a:defRPr sz="4900"/>
            </a:lvl1pPr>
          </a:lstStyle>
          <a:p>
            <a:r>
              <a:rPr lang="en-US" dirty="0"/>
              <a:t>Focus on Self-Regulation</a:t>
            </a:r>
            <a:endParaRPr dirty="0"/>
          </a:p>
        </p:txBody>
      </p:sp>
    </p:spTree>
    <p:extLst>
      <p:ext uri="{BB962C8B-B14F-4D97-AF65-F5344CB8AC3E}">
        <p14:creationId xmlns:p14="http://schemas.microsoft.com/office/powerpoint/2010/main" val="1783316236"/>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317"/>
                                        </p:tgtEl>
                                        <p:attrNameLst>
                                          <p:attrName>style.visibility</p:attrName>
                                        </p:attrNameLst>
                                      </p:cBhvr>
                                      <p:to>
                                        <p:strVal val="visible"/>
                                      </p:to>
                                    </p:set>
                                    <p:animEffect transition="in" filter="dissolve">
                                      <p:cBhvr>
                                        <p:cTn id="7" dur="1000"/>
                                        <p:tgtEl>
                                          <p:spTgt spid="317"/>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316"/>
                                        </p:tgtEl>
                                        <p:attrNameLst>
                                          <p:attrName>style.visibility</p:attrName>
                                        </p:attrNameLst>
                                      </p:cBhvr>
                                      <p:to>
                                        <p:strVal val="visible"/>
                                      </p:to>
                                    </p:set>
                                    <p:animEffect transition="in" filter="dissolve">
                                      <p:cBhvr>
                                        <p:cTn id="11"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advAuto="0"/>
      <p:bldP spid="31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Agenda…"/>
          <p:cNvSpPr txBox="1">
            <a:spLocks noGrp="1"/>
          </p:cNvSpPr>
          <p:nvPr>
            <p:ph type="body" idx="13"/>
          </p:nvPr>
        </p:nvSpPr>
        <p:spPr>
          <a:xfrm>
            <a:off x="764498" y="1835513"/>
            <a:ext cx="11632368" cy="4303742"/>
          </a:xfrm>
          <a:prstGeom prst="rect">
            <a:avLst/>
          </a:prstGeom>
        </p:spPr>
        <p:txBody>
          <a:bodyPr/>
          <a:lstStyle/>
          <a:p>
            <a:r>
              <a:rPr lang="en-US" dirty="0"/>
              <a:t>Agenda</a:t>
            </a:r>
            <a:endParaRPr lang="en-US" sz="4800" dirty="0"/>
          </a:p>
          <a:p>
            <a:pPr marL="457200" indent="-457200" algn="l">
              <a:buFont typeface="Arial" charset="0"/>
              <a:buChar char="•"/>
            </a:pPr>
            <a:r>
              <a:rPr lang="en-US" sz="3200" dirty="0"/>
              <a:t>SOS</a:t>
            </a:r>
          </a:p>
          <a:p>
            <a:pPr marL="457200" indent="-457200" algn="l">
              <a:buFont typeface="Arial" charset="0"/>
              <a:buChar char="•"/>
            </a:pPr>
            <a:r>
              <a:rPr lang="en-US" sz="3200" dirty="0"/>
              <a:t>Main Goals</a:t>
            </a:r>
          </a:p>
          <a:p>
            <a:pPr marL="457200" indent="-457200" algn="l">
              <a:buFont typeface="Arial" charset="0"/>
              <a:buChar char="•"/>
            </a:pPr>
            <a:r>
              <a:rPr lang="en-US" sz="3200" dirty="0"/>
              <a:t>Check In- Project Overview and Questions</a:t>
            </a:r>
          </a:p>
          <a:p>
            <a:pPr marL="457200" indent="-457200" algn="l">
              <a:buFont typeface="Arial" charset="0"/>
              <a:buChar char="•"/>
            </a:pPr>
            <a:r>
              <a:rPr lang="en-US" sz="3200" dirty="0"/>
              <a:t>Topic: TARGET Defined and Trauma Tx-Self-Regulation Skills</a:t>
            </a:r>
          </a:p>
          <a:p>
            <a:pPr marL="457200" indent="-457200" algn="l">
              <a:buFont typeface="Arial" charset="0"/>
              <a:buChar char="•"/>
            </a:pPr>
            <a:r>
              <a:rPr lang="en-US" sz="3200" dirty="0"/>
              <a:t>Case Consultation</a:t>
            </a:r>
          </a:p>
          <a:p>
            <a:pPr>
              <a:defRPr sz="4900"/>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Agenda…"/>
          <p:cNvSpPr txBox="1">
            <a:spLocks noGrp="1"/>
          </p:cNvSpPr>
          <p:nvPr>
            <p:ph type="body" idx="13"/>
          </p:nvPr>
        </p:nvSpPr>
        <p:spPr>
          <a:xfrm>
            <a:off x="764498" y="2204845"/>
            <a:ext cx="11632368" cy="3565079"/>
          </a:xfrm>
          <a:prstGeom prst="rect">
            <a:avLst/>
          </a:prstGeom>
        </p:spPr>
        <p:txBody>
          <a:bodyPr/>
          <a:lstStyle/>
          <a:p>
            <a:r>
              <a:rPr lang="en-US" dirty="0"/>
              <a:t>Case Consultation</a:t>
            </a:r>
          </a:p>
          <a:p>
            <a:endParaRPr lang="en-US" sz="4800" dirty="0"/>
          </a:p>
          <a:p>
            <a:pPr marL="457200" indent="-457200" algn="l">
              <a:buFont typeface="Arial" charset="0"/>
              <a:buChar char="•"/>
            </a:pPr>
            <a:r>
              <a:rPr lang="en-US" sz="3200" dirty="0"/>
              <a:t>Initial Group Discussion: Norms, Questions, Expectations, Client Confidentiality, Strength Based Framework</a:t>
            </a:r>
          </a:p>
          <a:p>
            <a:pPr>
              <a:defRPr sz="4900"/>
            </a:pPr>
            <a:endParaRPr dirty="0"/>
          </a:p>
        </p:txBody>
      </p:sp>
    </p:spTree>
    <p:extLst>
      <p:ext uri="{BB962C8B-B14F-4D97-AF65-F5344CB8AC3E}">
        <p14:creationId xmlns:p14="http://schemas.microsoft.com/office/powerpoint/2010/main" val="2448122221"/>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ARGET has been reviewed by the following:…"/>
          <p:cNvSpPr txBox="1">
            <a:spLocks noGrp="1"/>
          </p:cNvSpPr>
          <p:nvPr>
            <p:ph type="body" idx="13"/>
          </p:nvPr>
        </p:nvSpPr>
        <p:spPr>
          <a:xfrm>
            <a:off x="738784" y="1790700"/>
            <a:ext cx="11684001" cy="1867178"/>
          </a:xfrm>
          <a:prstGeom prst="rect">
            <a:avLst/>
          </a:prstGeom>
        </p:spPr>
        <p:txBody>
          <a:bodyPr/>
          <a:lstStyle/>
          <a:p>
            <a:pPr marL="762000" lvl="2" indent="0" algn="ctr" defTabSz="1295400">
              <a:spcBef>
                <a:spcPts val="1600"/>
              </a:spcBef>
              <a:buSzPct val="68000"/>
              <a:buNone/>
              <a:defRPr sz="2900">
                <a:solidFill>
                  <a:srgbClr val="000000"/>
                </a:solidFill>
                <a:uFill>
                  <a:solidFill>
                    <a:srgbClr val="FFFFFF"/>
                  </a:solidFill>
                </a:uFill>
                <a:latin typeface="Optima"/>
                <a:ea typeface="Optima"/>
                <a:cs typeface="Optima"/>
                <a:sym typeface="Optima"/>
              </a:defRPr>
            </a:pPr>
            <a:r>
              <a:rPr lang="en-US" sz="5400" dirty="0"/>
              <a:t>Structural Components</a:t>
            </a:r>
          </a:p>
          <a:p>
            <a:pPr marL="762000" lvl="2" indent="0" algn="ctr" defTabSz="1295400">
              <a:spcBef>
                <a:spcPts val="1600"/>
              </a:spcBef>
              <a:buSzPct val="68000"/>
              <a:buNone/>
              <a:defRPr sz="2900">
                <a:solidFill>
                  <a:srgbClr val="000000"/>
                </a:solidFill>
                <a:uFill>
                  <a:solidFill>
                    <a:srgbClr val="FFFFFF"/>
                  </a:solidFill>
                </a:uFill>
                <a:latin typeface="Optima"/>
                <a:ea typeface="Optima"/>
                <a:cs typeface="Optima"/>
                <a:sym typeface="Optima"/>
              </a:defRPr>
            </a:pPr>
            <a:endParaRPr lang="en-US" sz="5400" dirty="0"/>
          </a:p>
        </p:txBody>
      </p:sp>
      <p:sp>
        <p:nvSpPr>
          <p:cNvPr id="323" name="TARGET: Evidence Based Model"/>
          <p:cNvSpPr txBox="1">
            <a:spLocks noGrp="1"/>
          </p:cNvSpPr>
          <p:nvPr>
            <p:ph type="body" idx="14"/>
          </p:nvPr>
        </p:nvSpPr>
        <p:spPr>
          <a:xfrm>
            <a:off x="701852" y="447978"/>
            <a:ext cx="11485151" cy="856645"/>
          </a:xfrm>
          <a:prstGeom prst="rect">
            <a:avLst/>
          </a:prstGeom>
        </p:spPr>
        <p:txBody>
          <a:bodyPr/>
          <a:lstStyle>
            <a:lvl1pPr>
              <a:defRPr sz="4900"/>
            </a:lvl1pPr>
          </a:lstStyle>
          <a:p>
            <a:r>
              <a:rPr lang="en-US" dirty="0"/>
              <a:t>Consultation Exercise</a:t>
            </a:r>
            <a:endParaRPr dirty="0"/>
          </a:p>
        </p:txBody>
      </p:sp>
    </p:spTree>
    <p:extLst>
      <p:ext uri="{BB962C8B-B14F-4D97-AF65-F5344CB8AC3E}">
        <p14:creationId xmlns:p14="http://schemas.microsoft.com/office/powerpoint/2010/main" val="3456841735"/>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323"/>
                                        </p:tgtEl>
                                        <p:attrNameLst>
                                          <p:attrName>style.visibility</p:attrName>
                                        </p:attrNameLst>
                                      </p:cBhvr>
                                      <p:to>
                                        <p:strVal val="visible"/>
                                      </p:to>
                                    </p:set>
                                    <p:animEffect transition="in" filter="dissolve">
                                      <p:cBhvr>
                                        <p:cTn id="7" dur="1000"/>
                                        <p:tgtEl>
                                          <p:spTgt spid="323"/>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322"/>
                                        </p:tgtEl>
                                        <p:attrNameLst>
                                          <p:attrName>style.visibility</p:attrName>
                                        </p:attrNameLst>
                                      </p:cBhvr>
                                      <p:to>
                                        <p:strVal val="visible"/>
                                      </p:to>
                                    </p:set>
                                    <p:animEffect transition="in" filter="dissolve">
                                      <p:cBhvr>
                                        <p:cTn id="11"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advAuto="0"/>
      <p:bldP spid="323"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Introduction to the TARGET framework for  regulating emotions and thoughts and  becoming mentally focused…"/>
          <p:cNvSpPr txBox="1">
            <a:spLocks noGrp="1"/>
          </p:cNvSpPr>
          <p:nvPr>
            <p:ph type="body" idx="13"/>
          </p:nvPr>
        </p:nvSpPr>
        <p:spPr>
          <a:xfrm>
            <a:off x="738784" y="1790700"/>
            <a:ext cx="11684001" cy="2077492"/>
          </a:xfrm>
          <a:prstGeom prst="rect">
            <a:avLst/>
          </a:prstGeom>
        </p:spPr>
        <p:txBody>
          <a:bodyPr/>
          <a:lstStyle/>
          <a:p>
            <a:pPr marL="685800" indent="-685800" defTabSz="1295400">
              <a:spcBef>
                <a:spcPts val="1800"/>
              </a:spcBef>
              <a:buSzPct val="68000"/>
              <a:buChar char="✦"/>
              <a:defRPr sz="4000">
                <a:solidFill>
                  <a:srgbClr val="000000"/>
                </a:solidFill>
                <a:uFill>
                  <a:solidFill>
                    <a:srgbClr val="FFFFFF"/>
                  </a:solidFill>
                </a:uFill>
                <a:latin typeface="Optima"/>
                <a:ea typeface="Optima"/>
                <a:cs typeface="Optima"/>
                <a:sym typeface="Optima"/>
              </a:defRPr>
            </a:pPr>
            <a:r>
              <a:rPr lang="en-US" dirty="0"/>
              <a:t>Close look at the TARGET Framework</a:t>
            </a:r>
          </a:p>
          <a:p>
            <a:pPr marL="685800" indent="-685800" defTabSz="1295400">
              <a:spcBef>
                <a:spcPts val="1800"/>
              </a:spcBef>
              <a:buSzPct val="68000"/>
              <a:buChar char="✦"/>
              <a:defRPr sz="4000">
                <a:solidFill>
                  <a:srgbClr val="000000"/>
                </a:solidFill>
                <a:uFill>
                  <a:solidFill>
                    <a:srgbClr val="FFFFFF"/>
                  </a:solidFill>
                </a:uFill>
                <a:latin typeface="Optima"/>
                <a:ea typeface="Optima"/>
                <a:cs typeface="Optima"/>
                <a:sym typeface="Optima"/>
              </a:defRPr>
            </a:pPr>
            <a:r>
              <a:rPr lang="en-US" dirty="0"/>
              <a:t>Reasons to Focus Trauma Treatment on Self-Regulation</a:t>
            </a:r>
            <a:endParaRPr dirty="0"/>
          </a:p>
        </p:txBody>
      </p:sp>
      <p:sp>
        <p:nvSpPr>
          <p:cNvPr id="258" name="Webinar Agenda"/>
          <p:cNvSpPr txBox="1">
            <a:spLocks noGrp="1"/>
          </p:cNvSpPr>
          <p:nvPr>
            <p:ph type="body" idx="14"/>
          </p:nvPr>
        </p:nvSpPr>
        <p:spPr>
          <a:xfrm>
            <a:off x="689152" y="394116"/>
            <a:ext cx="9399481" cy="964367"/>
          </a:xfrm>
          <a:prstGeom prst="rect">
            <a:avLst/>
          </a:prstGeom>
        </p:spPr>
        <p:txBody>
          <a:bodyPr/>
          <a:lstStyle/>
          <a:p>
            <a:r>
              <a:rPr lang="en-US" dirty="0"/>
              <a:t>Segment Topics</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258"/>
                                        </p:tgtEl>
                                        <p:attrNameLst>
                                          <p:attrName>style.visibility</p:attrName>
                                        </p:attrNameLst>
                                      </p:cBhvr>
                                      <p:to>
                                        <p:strVal val="visible"/>
                                      </p:to>
                                    </p:set>
                                    <p:animEffect transition="in" filter="dissolve">
                                      <p:cBhvr>
                                        <p:cTn id="7" dur="1000"/>
                                        <p:tgtEl>
                                          <p:spTgt spid="258"/>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257"/>
                                        </p:tgtEl>
                                        <p:attrNameLst>
                                          <p:attrName>style.visibility</p:attrName>
                                        </p:attrNameLst>
                                      </p:cBhvr>
                                      <p:to>
                                        <p:strVal val="visible"/>
                                      </p:to>
                                    </p:set>
                                    <p:animEffect transition="in" filter="dissolve">
                                      <p:cBhvr>
                                        <p:cTn id="11"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advAuto="0"/>
      <p:bldP spid="258"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p:cNvSpPr/>
          <p:nvPr/>
        </p:nvSpPr>
        <p:spPr>
          <a:xfrm>
            <a:off x="8809507" y="1450975"/>
            <a:ext cx="3503762" cy="6369050"/>
          </a:xfrm>
          <a:prstGeom prst="roundRect">
            <a:avLst>
              <a:gd name="adj" fmla="val 5437"/>
            </a:avLst>
          </a:prstGeom>
          <a:solidFill>
            <a:srgbClr val="FFFFFF">
              <a:alpha val="20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70" name="Rounded Rectangle"/>
          <p:cNvSpPr/>
          <p:nvPr/>
        </p:nvSpPr>
        <p:spPr>
          <a:xfrm>
            <a:off x="691531" y="1450975"/>
            <a:ext cx="3503762" cy="6369050"/>
          </a:xfrm>
          <a:prstGeom prst="roundRect">
            <a:avLst>
              <a:gd name="adj" fmla="val 5437"/>
            </a:avLst>
          </a:prstGeom>
          <a:solidFill>
            <a:srgbClr val="FFFFFF">
              <a:alpha val="20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71" name="Rounded Rectangle"/>
          <p:cNvSpPr/>
          <p:nvPr/>
        </p:nvSpPr>
        <p:spPr>
          <a:xfrm>
            <a:off x="4750519" y="1450975"/>
            <a:ext cx="3503762" cy="6369050"/>
          </a:xfrm>
          <a:prstGeom prst="roundRect">
            <a:avLst>
              <a:gd name="adj" fmla="val 5437"/>
            </a:avLst>
          </a:prstGeom>
          <a:solidFill>
            <a:srgbClr val="FFFFFF">
              <a:alpha val="20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72" name="SOS: Three Steps to Focusing"/>
          <p:cNvSpPr txBox="1"/>
          <p:nvPr/>
        </p:nvSpPr>
        <p:spPr>
          <a:xfrm>
            <a:off x="1451276" y="342900"/>
            <a:ext cx="10102248" cy="812801"/>
          </a:xfrm>
          <a:prstGeom prst="rect">
            <a:avLst/>
          </a:prstGeom>
          <a:ln w="12700">
            <a:miter lim="400000"/>
          </a:ln>
          <a:effectLst>
            <a:outerShdw blurRad="63500" dist="64440" dir="1373909" rotWithShape="0">
              <a:srgbClr val="000000">
                <a:alpha val="5976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defRPr sz="4800">
                <a:solidFill>
                  <a:srgbClr val="FFFFFF"/>
                </a:solidFill>
                <a:latin typeface="Rockwell"/>
                <a:ea typeface="Rockwell"/>
                <a:cs typeface="Rockwell"/>
                <a:sym typeface="Rockwell"/>
              </a:defRPr>
            </a:lvl1pPr>
          </a:lstStyle>
          <a:p>
            <a:r>
              <a:t>SOS: Three Steps to Focusing</a:t>
            </a:r>
          </a:p>
        </p:txBody>
      </p:sp>
      <p:sp>
        <p:nvSpPr>
          <p:cNvPr id="273" name="Step I:  Slow Down…"/>
          <p:cNvSpPr txBox="1"/>
          <p:nvPr/>
        </p:nvSpPr>
        <p:spPr>
          <a:xfrm>
            <a:off x="799648" y="1498797"/>
            <a:ext cx="3287529" cy="512895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spcBef>
                <a:spcPts val="1800"/>
              </a:spcBef>
              <a:buFont typeface="Zapf Dingbats"/>
              <a:defRPr sz="3500">
                <a:latin typeface="Optima"/>
                <a:ea typeface="Optima"/>
                <a:cs typeface="Optima"/>
                <a:sym typeface="Optima"/>
              </a:defRPr>
            </a:pPr>
            <a:r>
              <a:rPr b="1">
                <a:latin typeface="Rockwell"/>
                <a:ea typeface="Rockwell"/>
                <a:cs typeface="Rockwell"/>
                <a:sym typeface="Rockwell"/>
              </a:rPr>
              <a:t>Step I:</a:t>
            </a:r>
            <a:r>
              <a:rPr b="1"/>
              <a:t> </a:t>
            </a:r>
            <a:br>
              <a:rPr b="1"/>
            </a:br>
            <a:r>
              <a:rPr b="1"/>
              <a:t>Slow Down</a:t>
            </a:r>
          </a:p>
          <a:p>
            <a:pPr marL="254000" indent="-254000" algn="l" defTabSz="457200">
              <a:lnSpc>
                <a:spcPct val="90000"/>
              </a:lnSpc>
              <a:spcBef>
                <a:spcPts val="1200"/>
              </a:spcBef>
              <a:buSzPct val="50000"/>
              <a:buChar char="✦"/>
              <a:defRPr sz="3000">
                <a:latin typeface="Optima"/>
                <a:ea typeface="Optima"/>
                <a:cs typeface="Optima"/>
                <a:sym typeface="Optima"/>
              </a:defRPr>
            </a:pPr>
            <a:r>
              <a:t>Take a moment </a:t>
            </a:r>
            <a:br/>
            <a:r>
              <a:t>to slow down</a:t>
            </a:r>
          </a:p>
          <a:p>
            <a:pPr marL="254000" indent="-254000" algn="l" defTabSz="457200">
              <a:lnSpc>
                <a:spcPct val="90000"/>
              </a:lnSpc>
              <a:spcBef>
                <a:spcPts val="1200"/>
              </a:spcBef>
              <a:buSzPct val="50000"/>
              <a:buChar char="✦"/>
              <a:defRPr sz="3000">
                <a:latin typeface="Optima"/>
                <a:ea typeface="Optima"/>
                <a:cs typeface="Optima"/>
                <a:sym typeface="Optima"/>
              </a:defRPr>
            </a:pPr>
            <a:r>
              <a:t>Let your mind, body, and spirit become quiet </a:t>
            </a:r>
            <a:br/>
            <a:r>
              <a:t>and calm</a:t>
            </a:r>
          </a:p>
          <a:p>
            <a:pPr marL="254000" indent="-254000" algn="l" defTabSz="457200">
              <a:lnSpc>
                <a:spcPct val="90000"/>
              </a:lnSpc>
              <a:spcBef>
                <a:spcPts val="1200"/>
              </a:spcBef>
              <a:buSzPct val="50000"/>
              <a:buChar char="✦"/>
              <a:defRPr sz="3000">
                <a:latin typeface="Optima"/>
                <a:ea typeface="Optima"/>
                <a:cs typeface="Optima"/>
                <a:sym typeface="Optima"/>
              </a:defRPr>
            </a:pPr>
            <a:r>
              <a:t>Sweep your </a:t>
            </a:r>
            <a:br/>
            <a:r>
              <a:t>mind clear</a:t>
            </a:r>
          </a:p>
        </p:txBody>
      </p:sp>
      <p:sp>
        <p:nvSpPr>
          <p:cNvPr id="274" name="Step II:  Orient Yourself…"/>
          <p:cNvSpPr txBox="1"/>
          <p:nvPr/>
        </p:nvSpPr>
        <p:spPr>
          <a:xfrm>
            <a:off x="4813324" y="1464269"/>
            <a:ext cx="3378152" cy="62408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1800"/>
              </a:spcBef>
              <a:buFont typeface="Zapf Dingbats"/>
              <a:defRPr sz="3500">
                <a:latin typeface="Optima"/>
                <a:ea typeface="Optima"/>
                <a:cs typeface="Optima"/>
                <a:sym typeface="Optima"/>
              </a:defRPr>
            </a:pPr>
            <a:r>
              <a:rPr b="1">
                <a:latin typeface="Rockwell"/>
                <a:ea typeface="Rockwell"/>
                <a:cs typeface="Rockwell"/>
                <a:sym typeface="Rockwell"/>
              </a:rPr>
              <a:t>Step II:</a:t>
            </a:r>
            <a:r>
              <a:rPr b="1"/>
              <a:t> </a:t>
            </a:r>
            <a:br>
              <a:rPr b="1"/>
            </a:br>
            <a:r>
              <a:rPr b="1"/>
              <a:t>Orient Yourself</a:t>
            </a:r>
            <a:endParaRPr>
              <a:latin typeface="Helvetica"/>
              <a:ea typeface="Helvetica"/>
              <a:cs typeface="Helvetica"/>
              <a:sym typeface="Helvetica"/>
            </a:endParaRPr>
          </a:p>
          <a:p>
            <a:pPr algn="l" defTabSz="457200">
              <a:lnSpc>
                <a:spcPct val="90000"/>
              </a:lnSpc>
              <a:spcBef>
                <a:spcPts val="1200"/>
              </a:spcBef>
              <a:defRPr sz="3000" b="1">
                <a:latin typeface="Optima"/>
                <a:ea typeface="Optima"/>
                <a:cs typeface="Optima"/>
                <a:sym typeface="Optima"/>
              </a:defRPr>
            </a:pPr>
            <a:r>
              <a:rPr b="0"/>
              <a:t>Focus on one thought that helps you remember:</a:t>
            </a:r>
            <a:r>
              <a:rPr>
                <a:latin typeface="Helvetica"/>
                <a:ea typeface="Helvetica"/>
                <a:cs typeface="Helvetica"/>
                <a:sym typeface="Helvetica"/>
              </a:rPr>
              <a:t> </a:t>
            </a:r>
          </a:p>
          <a:p>
            <a:pPr marL="482600" indent="-254000" algn="l" defTabSz="457200">
              <a:lnSpc>
                <a:spcPct val="90000"/>
              </a:lnSpc>
              <a:spcBef>
                <a:spcPts val="1200"/>
              </a:spcBef>
              <a:buSzPct val="50000"/>
              <a:buChar char="✦"/>
              <a:defRPr sz="3000">
                <a:latin typeface="Optima"/>
                <a:ea typeface="Optima"/>
                <a:cs typeface="Optima"/>
                <a:sym typeface="Optima"/>
              </a:defRPr>
            </a:pPr>
            <a:r>
              <a:t>who you are,</a:t>
            </a:r>
          </a:p>
          <a:p>
            <a:pPr marL="482600" indent="-254000" algn="l" defTabSz="457200">
              <a:lnSpc>
                <a:spcPct val="90000"/>
              </a:lnSpc>
              <a:spcBef>
                <a:spcPts val="1200"/>
              </a:spcBef>
              <a:buSzPct val="50000"/>
              <a:buChar char="✦"/>
              <a:defRPr sz="3000">
                <a:latin typeface="Optima"/>
                <a:ea typeface="Optima"/>
                <a:cs typeface="Optima"/>
                <a:sym typeface="Optima"/>
              </a:defRPr>
            </a:pPr>
            <a:r>
              <a:t>what you believe and value, and</a:t>
            </a:r>
          </a:p>
          <a:p>
            <a:pPr marL="482600" indent="-254000" algn="l" defTabSz="457200">
              <a:lnSpc>
                <a:spcPct val="90000"/>
              </a:lnSpc>
              <a:spcBef>
                <a:spcPts val="1200"/>
              </a:spcBef>
              <a:buSzPct val="50000"/>
              <a:buChar char="✦"/>
              <a:defRPr sz="3000">
                <a:latin typeface="Optima"/>
                <a:ea typeface="Optima"/>
                <a:cs typeface="Optima"/>
                <a:sym typeface="Optima"/>
              </a:defRPr>
            </a:pPr>
            <a:r>
              <a:t>what’s most important to </a:t>
            </a:r>
            <a:br/>
            <a:r>
              <a:t>you right now.</a:t>
            </a:r>
          </a:p>
        </p:txBody>
      </p:sp>
      <p:sp>
        <p:nvSpPr>
          <p:cNvPr id="275" name="Step III:  Self-Check…"/>
          <p:cNvSpPr txBox="1"/>
          <p:nvPr/>
        </p:nvSpPr>
        <p:spPr>
          <a:xfrm>
            <a:off x="8872312" y="1473372"/>
            <a:ext cx="3378152" cy="338270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spcBef>
                <a:spcPts val="1800"/>
              </a:spcBef>
              <a:buFont typeface="Zapf Dingbats"/>
              <a:defRPr sz="3500">
                <a:latin typeface="Optima"/>
                <a:ea typeface="Optima"/>
                <a:cs typeface="Optima"/>
                <a:sym typeface="Optima"/>
              </a:defRPr>
            </a:pPr>
            <a:r>
              <a:rPr b="1">
                <a:latin typeface="Rockwell"/>
                <a:ea typeface="Rockwell"/>
                <a:cs typeface="Rockwell"/>
                <a:sym typeface="Rockwell"/>
              </a:rPr>
              <a:t>Step III:</a:t>
            </a:r>
            <a:r>
              <a:rPr b="1"/>
              <a:t> </a:t>
            </a:r>
            <a:br>
              <a:rPr b="1"/>
            </a:br>
            <a:r>
              <a:rPr b="1"/>
              <a:t>Self-Check</a:t>
            </a:r>
          </a:p>
          <a:p>
            <a:pPr marL="254000" indent="-254000" algn="l" defTabSz="457200">
              <a:lnSpc>
                <a:spcPct val="90000"/>
              </a:lnSpc>
              <a:spcBef>
                <a:spcPts val="1200"/>
              </a:spcBef>
              <a:buSzPct val="50000"/>
              <a:buChar char="✦"/>
              <a:defRPr sz="3000">
                <a:latin typeface="Optima"/>
                <a:ea typeface="Optima"/>
                <a:cs typeface="Optima"/>
                <a:sym typeface="Optima"/>
              </a:defRPr>
            </a:pPr>
            <a:r>
              <a:t>How much stress?</a:t>
            </a:r>
          </a:p>
          <a:p>
            <a:pPr marL="254000" indent="-254000" algn="l" defTabSz="457200">
              <a:lnSpc>
                <a:spcPct val="90000"/>
              </a:lnSpc>
              <a:spcBef>
                <a:spcPts val="1200"/>
              </a:spcBef>
              <a:buSzPct val="50000"/>
              <a:buChar char="✦"/>
              <a:defRPr sz="3000">
                <a:latin typeface="Optima"/>
                <a:ea typeface="Optima"/>
                <a:cs typeface="Optima"/>
                <a:sym typeface="Optima"/>
              </a:defRPr>
            </a:pPr>
            <a:r>
              <a:t>How much personal control?</a:t>
            </a:r>
            <a:br/>
            <a:endParaRPr/>
          </a:p>
        </p:txBody>
      </p:sp>
      <p:grpSp>
        <p:nvGrpSpPr>
          <p:cNvPr id="281" name="Group"/>
          <p:cNvGrpSpPr/>
          <p:nvPr/>
        </p:nvGrpSpPr>
        <p:grpSpPr>
          <a:xfrm>
            <a:off x="8860851" y="4626031"/>
            <a:ext cx="3401074" cy="1040790"/>
            <a:chOff x="0" y="0"/>
            <a:chExt cx="3401073" cy="1040789"/>
          </a:xfrm>
        </p:grpSpPr>
        <p:pic>
          <p:nvPicPr>
            <p:cNvPr id="276" name="ColorScale.tif" descr="ColorScale.tif"/>
            <p:cNvPicPr>
              <a:picLocks noChangeAspect="1"/>
            </p:cNvPicPr>
            <p:nvPr/>
          </p:nvPicPr>
          <p:blipFill>
            <a:blip r:embed="rId3"/>
            <a:srcRect/>
            <a:stretch>
              <a:fillRect/>
            </a:stretch>
          </p:blipFill>
          <p:spPr>
            <a:xfrm>
              <a:off x="0" y="558901"/>
              <a:ext cx="3401074" cy="425135"/>
            </a:xfrm>
            <a:prstGeom prst="rect">
              <a:avLst/>
            </a:prstGeom>
            <a:ln w="12700" cap="flat">
              <a:noFill/>
              <a:miter lim="400000"/>
            </a:ln>
            <a:effectLst/>
          </p:spPr>
        </p:pic>
        <p:sp>
          <p:nvSpPr>
            <p:cNvPr id="277" name="STRESS level"/>
            <p:cNvSpPr txBox="1"/>
            <p:nvPr/>
          </p:nvSpPr>
          <p:spPr>
            <a:xfrm>
              <a:off x="11461" y="-1"/>
              <a:ext cx="757835" cy="5791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lgn="l">
                <a:defRPr sz="1600">
                  <a:latin typeface="Optima"/>
                  <a:ea typeface="Optima"/>
                  <a:cs typeface="Optima"/>
                  <a:sym typeface="Optima"/>
                </a:defRPr>
              </a:pPr>
              <a:r>
                <a:rPr b="1"/>
                <a:t>STRESS</a:t>
              </a:r>
              <a:br/>
              <a:r>
                <a:t>level</a:t>
              </a:r>
            </a:p>
          </p:txBody>
        </p:sp>
        <p:sp>
          <p:nvSpPr>
            <p:cNvPr id="278" name="LOW"/>
            <p:cNvSpPr txBox="1"/>
            <p:nvPr/>
          </p:nvSpPr>
          <p:spPr>
            <a:xfrm>
              <a:off x="253519" y="802505"/>
              <a:ext cx="378905" cy="2257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r">
                <a:defRPr sz="900" b="1">
                  <a:solidFill>
                    <a:srgbClr val="FFFFFF"/>
                  </a:solidFill>
                  <a:latin typeface="Optima"/>
                  <a:ea typeface="Optima"/>
                  <a:cs typeface="Optima"/>
                  <a:sym typeface="Optima"/>
                </a:defRPr>
              </a:lvl1pPr>
            </a:lstStyle>
            <a:p>
              <a:pPr>
                <a:defRPr b="0"/>
              </a:pPr>
              <a:r>
                <a:rPr b="1"/>
                <a:t>LOW</a:t>
              </a:r>
            </a:p>
          </p:txBody>
        </p:sp>
        <p:sp>
          <p:nvSpPr>
            <p:cNvPr id="279" name="1       2       3       4       5       6       7       8       9       10"/>
            <p:cNvSpPr txBox="1"/>
            <p:nvPr/>
          </p:nvSpPr>
          <p:spPr>
            <a:xfrm>
              <a:off x="142881" y="599045"/>
              <a:ext cx="3115311" cy="25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b="1">
                  <a:latin typeface="Optima"/>
                  <a:ea typeface="Optima"/>
                  <a:cs typeface="Optima"/>
                  <a:sym typeface="Optima"/>
                </a:defRPr>
              </a:lvl1pPr>
            </a:lstStyle>
            <a:p>
              <a:r>
                <a:t>1       2       3       4       5       6       7       8       9       10</a:t>
              </a:r>
            </a:p>
          </p:txBody>
        </p:sp>
        <p:sp>
          <p:nvSpPr>
            <p:cNvPr id="280" name="HIGH"/>
            <p:cNvSpPr txBox="1"/>
            <p:nvPr/>
          </p:nvSpPr>
          <p:spPr>
            <a:xfrm>
              <a:off x="2643214" y="789963"/>
              <a:ext cx="453010" cy="25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r">
                <a:defRPr sz="1000" b="1">
                  <a:solidFill>
                    <a:srgbClr val="FFFFFF"/>
                  </a:solidFill>
                  <a:latin typeface="Optima"/>
                  <a:ea typeface="Optima"/>
                  <a:cs typeface="Optima"/>
                  <a:sym typeface="Optima"/>
                </a:defRPr>
              </a:lvl1pPr>
            </a:lstStyle>
            <a:p>
              <a:pPr>
                <a:defRPr b="0"/>
              </a:pPr>
              <a:r>
                <a:rPr b="1"/>
                <a:t>HIGH</a:t>
              </a:r>
            </a:p>
          </p:txBody>
        </p:sp>
      </p:grpSp>
      <p:grpSp>
        <p:nvGrpSpPr>
          <p:cNvPr id="287" name="Group"/>
          <p:cNvGrpSpPr/>
          <p:nvPr/>
        </p:nvGrpSpPr>
        <p:grpSpPr>
          <a:xfrm>
            <a:off x="8872312" y="5890363"/>
            <a:ext cx="3401398" cy="1046702"/>
            <a:chOff x="0" y="0"/>
            <a:chExt cx="3401396" cy="1046700"/>
          </a:xfrm>
        </p:grpSpPr>
        <p:pic>
          <p:nvPicPr>
            <p:cNvPr id="282" name="ColorScale_red_green.tif" descr="ColorScale_red_green.tif"/>
            <p:cNvPicPr>
              <a:picLocks noChangeAspect="1"/>
            </p:cNvPicPr>
            <p:nvPr/>
          </p:nvPicPr>
          <p:blipFill>
            <a:blip r:embed="rId4"/>
            <a:srcRect/>
            <a:stretch>
              <a:fillRect/>
            </a:stretch>
          </p:blipFill>
          <p:spPr>
            <a:xfrm>
              <a:off x="0" y="564812"/>
              <a:ext cx="3401397" cy="425176"/>
            </a:xfrm>
            <a:prstGeom prst="rect">
              <a:avLst/>
            </a:prstGeom>
            <a:ln w="12700" cap="flat">
              <a:noFill/>
              <a:miter lim="400000"/>
            </a:ln>
            <a:effectLst/>
          </p:spPr>
        </p:pic>
        <p:sp>
          <p:nvSpPr>
            <p:cNvPr id="283" name="PERSONAL control"/>
            <p:cNvSpPr txBox="1"/>
            <p:nvPr/>
          </p:nvSpPr>
          <p:spPr>
            <a:xfrm>
              <a:off x="0" y="-1"/>
              <a:ext cx="1115467" cy="5791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algn="l">
                <a:defRPr sz="1600">
                  <a:latin typeface="Optima"/>
                  <a:ea typeface="Optima"/>
                  <a:cs typeface="Optima"/>
                  <a:sym typeface="Optima"/>
                </a:defRPr>
              </a:pPr>
              <a:r>
                <a:rPr b="1"/>
                <a:t>PERSONAL</a:t>
              </a:r>
              <a:br/>
              <a:r>
                <a:t>control</a:t>
              </a:r>
            </a:p>
          </p:txBody>
        </p:sp>
        <p:sp>
          <p:nvSpPr>
            <p:cNvPr id="284" name="LOW"/>
            <p:cNvSpPr txBox="1"/>
            <p:nvPr/>
          </p:nvSpPr>
          <p:spPr>
            <a:xfrm>
              <a:off x="249241" y="808416"/>
              <a:ext cx="378906" cy="2257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r">
                <a:defRPr sz="900" b="1">
                  <a:solidFill>
                    <a:srgbClr val="FFFFFF"/>
                  </a:solidFill>
                  <a:latin typeface="Optima"/>
                  <a:ea typeface="Optima"/>
                  <a:cs typeface="Optima"/>
                  <a:sym typeface="Optima"/>
                </a:defRPr>
              </a:lvl1pPr>
            </a:lstStyle>
            <a:p>
              <a:pPr>
                <a:defRPr b="0"/>
              </a:pPr>
              <a:r>
                <a:rPr b="1"/>
                <a:t>LOW</a:t>
              </a:r>
            </a:p>
          </p:txBody>
        </p:sp>
        <p:sp>
          <p:nvSpPr>
            <p:cNvPr id="285" name="1       2       3       4       5       6       7       8       9       10"/>
            <p:cNvSpPr txBox="1"/>
            <p:nvPr/>
          </p:nvSpPr>
          <p:spPr>
            <a:xfrm>
              <a:off x="138603" y="604956"/>
              <a:ext cx="3115311" cy="25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1000" b="1">
                  <a:latin typeface="Optima"/>
                  <a:ea typeface="Optima"/>
                  <a:cs typeface="Optima"/>
                  <a:sym typeface="Optima"/>
                </a:defRPr>
              </a:lvl1pPr>
            </a:lstStyle>
            <a:p>
              <a:r>
                <a:t>1       2       3       4       5       6       7       8       9       10</a:t>
              </a:r>
            </a:p>
          </p:txBody>
        </p:sp>
        <p:sp>
          <p:nvSpPr>
            <p:cNvPr id="286" name="HIGH"/>
            <p:cNvSpPr txBox="1"/>
            <p:nvPr/>
          </p:nvSpPr>
          <p:spPr>
            <a:xfrm>
              <a:off x="2638936" y="795874"/>
              <a:ext cx="453010" cy="2508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r">
                <a:defRPr sz="1000" b="1">
                  <a:solidFill>
                    <a:srgbClr val="FFFFFF"/>
                  </a:solidFill>
                  <a:latin typeface="Optima"/>
                  <a:ea typeface="Optima"/>
                  <a:cs typeface="Optima"/>
                  <a:sym typeface="Optima"/>
                </a:defRPr>
              </a:lvl1pPr>
            </a:lstStyle>
            <a:p>
              <a:pPr>
                <a:defRPr b="0"/>
              </a:pPr>
              <a:r>
                <a:rPr b="1"/>
                <a:t>HIGH</a:t>
              </a:r>
            </a:p>
          </p:txBody>
        </p:sp>
      </p:grpSp>
    </p:spTree>
    <p:extLst>
      <p:ext uri="{BB962C8B-B14F-4D97-AF65-F5344CB8AC3E}">
        <p14:creationId xmlns:p14="http://schemas.microsoft.com/office/powerpoint/2010/main" val="2046268907"/>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272"/>
                                        </p:tgtEl>
                                        <p:attrNameLst>
                                          <p:attrName>style.visibility</p:attrName>
                                        </p:attrNameLst>
                                      </p:cBhvr>
                                      <p:to>
                                        <p:strVal val="visible"/>
                                      </p:to>
                                    </p:set>
                                    <p:animEffect transition="in" filter="dissolve">
                                      <p:cBhvr>
                                        <p:cTn id="7" dur="1000"/>
                                        <p:tgtEl>
                                          <p:spTgt spid="272"/>
                                        </p:tgtEl>
                                      </p:cBhvr>
                                    </p:animEffect>
                                  </p:childTnLst>
                                </p:cTn>
                              </p:par>
                            </p:childTnLst>
                          </p:cTn>
                        </p:par>
                        <p:par>
                          <p:cTn id="8" fill="hold">
                            <p:stCondLst>
                              <p:cond delay="1300"/>
                            </p:stCondLst>
                            <p:childTnLst>
                              <p:par>
                                <p:cTn id="9" presetID="2" presetClass="entr" presetSubtype="8" fill="hold" grpId="0" nodeType="afterEffect">
                                  <p:stCondLst>
                                    <p:cond delay="100"/>
                                  </p:stCondLst>
                                  <p:iterate>
                                    <p:tmAbs val="0"/>
                                  </p:iterate>
                                  <p:childTnLst>
                                    <p:set>
                                      <p:cBhvr>
                                        <p:cTn id="10" fill="hold"/>
                                        <p:tgtEl>
                                          <p:spTgt spid="270"/>
                                        </p:tgtEl>
                                        <p:attrNameLst>
                                          <p:attrName>style.visibility</p:attrName>
                                        </p:attrNameLst>
                                      </p:cBhvr>
                                      <p:to>
                                        <p:strVal val="visible"/>
                                      </p:to>
                                    </p:set>
                                    <p:anim calcmode="lin" valueType="num">
                                      <p:cBhvr>
                                        <p:cTn id="11" dur="1000" fill="hold"/>
                                        <p:tgtEl>
                                          <p:spTgt spid="270"/>
                                        </p:tgtEl>
                                        <p:attrNameLst>
                                          <p:attrName>ppt_x</p:attrName>
                                        </p:attrNameLst>
                                      </p:cBhvr>
                                      <p:tavLst>
                                        <p:tav tm="0">
                                          <p:val>
                                            <p:strVal val="0-#ppt_w/2"/>
                                          </p:val>
                                        </p:tav>
                                        <p:tav tm="100000">
                                          <p:val>
                                            <p:strVal val="#ppt_x"/>
                                          </p:val>
                                        </p:tav>
                                      </p:tavLst>
                                    </p:anim>
                                    <p:anim calcmode="lin" valueType="num">
                                      <p:cBhvr>
                                        <p:cTn id="12" dur="1000" fill="hold"/>
                                        <p:tgtEl>
                                          <p:spTgt spid="270"/>
                                        </p:tgtEl>
                                        <p:attrNameLst>
                                          <p:attrName>ppt_y</p:attrName>
                                        </p:attrNameLst>
                                      </p:cBhvr>
                                      <p:tavLst>
                                        <p:tav tm="0">
                                          <p:val>
                                            <p:strVal val="#ppt_y"/>
                                          </p:val>
                                        </p:tav>
                                        <p:tav tm="100000">
                                          <p:val>
                                            <p:strVal val="#ppt_y"/>
                                          </p:val>
                                        </p:tav>
                                      </p:tavLst>
                                    </p:anim>
                                  </p:childTnLst>
                                </p:cTn>
                              </p:par>
                            </p:childTnLst>
                          </p:cTn>
                        </p:par>
                        <p:par>
                          <p:cTn id="13" fill="hold">
                            <p:stCondLst>
                              <p:cond delay="2400"/>
                            </p:stCondLst>
                            <p:childTnLst>
                              <p:par>
                                <p:cTn id="14" presetID="2" presetClass="entr" presetSubtype="8" fill="hold" grpId="0" nodeType="afterEffect">
                                  <p:stCondLst>
                                    <p:cond delay="0"/>
                                  </p:stCondLst>
                                  <p:iterate>
                                    <p:tmAbs val="0"/>
                                  </p:iterate>
                                  <p:childTnLst>
                                    <p:set>
                                      <p:cBhvr>
                                        <p:cTn id="15" fill="hold"/>
                                        <p:tgtEl>
                                          <p:spTgt spid="273"/>
                                        </p:tgtEl>
                                        <p:attrNameLst>
                                          <p:attrName>style.visibility</p:attrName>
                                        </p:attrNameLst>
                                      </p:cBhvr>
                                      <p:to>
                                        <p:strVal val="visible"/>
                                      </p:to>
                                    </p:set>
                                    <p:anim calcmode="lin" valueType="num">
                                      <p:cBhvr>
                                        <p:cTn id="16" dur="1000" fill="hold"/>
                                        <p:tgtEl>
                                          <p:spTgt spid="273"/>
                                        </p:tgtEl>
                                        <p:attrNameLst>
                                          <p:attrName>ppt_x</p:attrName>
                                        </p:attrNameLst>
                                      </p:cBhvr>
                                      <p:tavLst>
                                        <p:tav tm="0">
                                          <p:val>
                                            <p:strVal val="0-#ppt_w/2"/>
                                          </p:val>
                                        </p:tav>
                                        <p:tav tm="100000">
                                          <p:val>
                                            <p:strVal val="#ppt_x"/>
                                          </p:val>
                                        </p:tav>
                                      </p:tavLst>
                                    </p:anim>
                                    <p:anim calcmode="lin" valueType="num">
                                      <p:cBhvr>
                                        <p:cTn id="17" dur="1000" fill="hold"/>
                                        <p:tgtEl>
                                          <p:spTgt spid="273"/>
                                        </p:tgtEl>
                                        <p:attrNameLst>
                                          <p:attrName>ppt_y</p:attrName>
                                        </p:attrNameLst>
                                      </p:cBhvr>
                                      <p:tavLst>
                                        <p:tav tm="0">
                                          <p:val>
                                            <p:strVal val="#ppt_y"/>
                                          </p:val>
                                        </p:tav>
                                        <p:tav tm="100000">
                                          <p:val>
                                            <p:strVal val="#ppt_y"/>
                                          </p:val>
                                        </p:tav>
                                      </p:tavLst>
                                    </p:anim>
                                  </p:childTnLst>
                                </p:cTn>
                              </p:par>
                            </p:childTnLst>
                          </p:cTn>
                        </p:par>
                        <p:par>
                          <p:cTn id="18" fill="hold">
                            <p:stCondLst>
                              <p:cond delay="3400"/>
                            </p:stCondLst>
                            <p:childTnLst>
                              <p:par>
                                <p:cTn id="19" presetID="2" presetClass="entr" presetSubtype="8" fill="hold" grpId="0" nodeType="afterEffect">
                                  <p:stCondLst>
                                    <p:cond delay="100"/>
                                  </p:stCondLst>
                                  <p:iterate>
                                    <p:tmAbs val="0"/>
                                  </p:iterate>
                                  <p:childTnLst>
                                    <p:set>
                                      <p:cBhvr>
                                        <p:cTn id="20" fill="hold"/>
                                        <p:tgtEl>
                                          <p:spTgt spid="271"/>
                                        </p:tgtEl>
                                        <p:attrNameLst>
                                          <p:attrName>style.visibility</p:attrName>
                                        </p:attrNameLst>
                                      </p:cBhvr>
                                      <p:to>
                                        <p:strVal val="visible"/>
                                      </p:to>
                                    </p:set>
                                    <p:anim calcmode="lin" valueType="num">
                                      <p:cBhvr>
                                        <p:cTn id="21" dur="1000" fill="hold"/>
                                        <p:tgtEl>
                                          <p:spTgt spid="271"/>
                                        </p:tgtEl>
                                        <p:attrNameLst>
                                          <p:attrName>ppt_x</p:attrName>
                                        </p:attrNameLst>
                                      </p:cBhvr>
                                      <p:tavLst>
                                        <p:tav tm="0">
                                          <p:val>
                                            <p:strVal val="0-#ppt_w/2"/>
                                          </p:val>
                                        </p:tav>
                                        <p:tav tm="100000">
                                          <p:val>
                                            <p:strVal val="#ppt_x"/>
                                          </p:val>
                                        </p:tav>
                                      </p:tavLst>
                                    </p:anim>
                                    <p:anim calcmode="lin" valueType="num">
                                      <p:cBhvr>
                                        <p:cTn id="22" dur="1000" fill="hold"/>
                                        <p:tgtEl>
                                          <p:spTgt spid="271"/>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2" presetClass="entr" presetSubtype="8" fill="hold" grpId="0" nodeType="afterEffect">
                                  <p:stCondLst>
                                    <p:cond delay="0"/>
                                  </p:stCondLst>
                                  <p:iterate>
                                    <p:tmAbs val="0"/>
                                  </p:iterate>
                                  <p:childTnLst>
                                    <p:set>
                                      <p:cBhvr>
                                        <p:cTn id="25" fill="hold"/>
                                        <p:tgtEl>
                                          <p:spTgt spid="274"/>
                                        </p:tgtEl>
                                        <p:attrNameLst>
                                          <p:attrName>style.visibility</p:attrName>
                                        </p:attrNameLst>
                                      </p:cBhvr>
                                      <p:to>
                                        <p:strVal val="visible"/>
                                      </p:to>
                                    </p:set>
                                    <p:anim calcmode="lin" valueType="num">
                                      <p:cBhvr>
                                        <p:cTn id="26" dur="1000" fill="hold"/>
                                        <p:tgtEl>
                                          <p:spTgt spid="274"/>
                                        </p:tgtEl>
                                        <p:attrNameLst>
                                          <p:attrName>ppt_x</p:attrName>
                                        </p:attrNameLst>
                                      </p:cBhvr>
                                      <p:tavLst>
                                        <p:tav tm="0">
                                          <p:val>
                                            <p:strVal val="0-#ppt_w/2"/>
                                          </p:val>
                                        </p:tav>
                                        <p:tav tm="100000">
                                          <p:val>
                                            <p:strVal val="#ppt_x"/>
                                          </p:val>
                                        </p:tav>
                                      </p:tavLst>
                                    </p:anim>
                                    <p:anim calcmode="lin" valueType="num">
                                      <p:cBhvr>
                                        <p:cTn id="27" dur="1000" fill="hold"/>
                                        <p:tgtEl>
                                          <p:spTgt spid="274"/>
                                        </p:tgtEl>
                                        <p:attrNameLst>
                                          <p:attrName>ppt_y</p:attrName>
                                        </p:attrNameLst>
                                      </p:cBhvr>
                                      <p:tavLst>
                                        <p:tav tm="0">
                                          <p:val>
                                            <p:strVal val="#ppt_y"/>
                                          </p:val>
                                        </p:tav>
                                        <p:tav tm="100000">
                                          <p:val>
                                            <p:strVal val="#ppt_y"/>
                                          </p:val>
                                        </p:tav>
                                      </p:tavLst>
                                    </p:anim>
                                  </p:childTnLst>
                                </p:cTn>
                              </p:par>
                            </p:childTnLst>
                          </p:cTn>
                        </p:par>
                        <p:par>
                          <p:cTn id="28" fill="hold">
                            <p:stCondLst>
                              <p:cond delay="5500"/>
                            </p:stCondLst>
                            <p:childTnLst>
                              <p:par>
                                <p:cTn id="29" presetID="2" presetClass="entr" presetSubtype="8" fill="hold" grpId="0" nodeType="afterEffect">
                                  <p:stCondLst>
                                    <p:cond delay="100"/>
                                  </p:stCondLst>
                                  <p:iterate>
                                    <p:tmAbs val="0"/>
                                  </p:iterate>
                                  <p:childTnLst>
                                    <p:set>
                                      <p:cBhvr>
                                        <p:cTn id="30" fill="hold"/>
                                        <p:tgtEl>
                                          <p:spTgt spid="269"/>
                                        </p:tgtEl>
                                        <p:attrNameLst>
                                          <p:attrName>style.visibility</p:attrName>
                                        </p:attrNameLst>
                                      </p:cBhvr>
                                      <p:to>
                                        <p:strVal val="visible"/>
                                      </p:to>
                                    </p:set>
                                    <p:anim calcmode="lin" valueType="num">
                                      <p:cBhvr>
                                        <p:cTn id="31" dur="1000" fill="hold"/>
                                        <p:tgtEl>
                                          <p:spTgt spid="269"/>
                                        </p:tgtEl>
                                        <p:attrNameLst>
                                          <p:attrName>ppt_x</p:attrName>
                                        </p:attrNameLst>
                                      </p:cBhvr>
                                      <p:tavLst>
                                        <p:tav tm="0">
                                          <p:val>
                                            <p:strVal val="0-#ppt_w/2"/>
                                          </p:val>
                                        </p:tav>
                                        <p:tav tm="100000">
                                          <p:val>
                                            <p:strVal val="#ppt_x"/>
                                          </p:val>
                                        </p:tav>
                                      </p:tavLst>
                                    </p:anim>
                                    <p:anim calcmode="lin" valueType="num">
                                      <p:cBhvr>
                                        <p:cTn id="32" dur="1000" fill="hold"/>
                                        <p:tgtEl>
                                          <p:spTgt spid="269"/>
                                        </p:tgtEl>
                                        <p:attrNameLst>
                                          <p:attrName>ppt_y</p:attrName>
                                        </p:attrNameLst>
                                      </p:cBhvr>
                                      <p:tavLst>
                                        <p:tav tm="0">
                                          <p:val>
                                            <p:strVal val="#ppt_y"/>
                                          </p:val>
                                        </p:tav>
                                        <p:tav tm="100000">
                                          <p:val>
                                            <p:strVal val="#ppt_y"/>
                                          </p:val>
                                        </p:tav>
                                      </p:tavLst>
                                    </p:anim>
                                  </p:childTnLst>
                                </p:cTn>
                              </p:par>
                            </p:childTnLst>
                          </p:cTn>
                        </p:par>
                        <p:par>
                          <p:cTn id="33" fill="hold">
                            <p:stCondLst>
                              <p:cond delay="6600"/>
                            </p:stCondLst>
                            <p:childTnLst>
                              <p:par>
                                <p:cTn id="34" presetID="2" presetClass="entr" presetSubtype="8" fill="hold" grpId="0" nodeType="afterEffect">
                                  <p:stCondLst>
                                    <p:cond delay="0"/>
                                  </p:stCondLst>
                                  <p:iterate>
                                    <p:tmAbs val="0"/>
                                  </p:iterate>
                                  <p:childTnLst>
                                    <p:set>
                                      <p:cBhvr>
                                        <p:cTn id="35" fill="hold"/>
                                        <p:tgtEl>
                                          <p:spTgt spid="275"/>
                                        </p:tgtEl>
                                        <p:attrNameLst>
                                          <p:attrName>style.visibility</p:attrName>
                                        </p:attrNameLst>
                                      </p:cBhvr>
                                      <p:to>
                                        <p:strVal val="visible"/>
                                      </p:to>
                                    </p:set>
                                    <p:anim calcmode="lin" valueType="num">
                                      <p:cBhvr>
                                        <p:cTn id="36" dur="1000" fill="hold"/>
                                        <p:tgtEl>
                                          <p:spTgt spid="275"/>
                                        </p:tgtEl>
                                        <p:attrNameLst>
                                          <p:attrName>ppt_x</p:attrName>
                                        </p:attrNameLst>
                                      </p:cBhvr>
                                      <p:tavLst>
                                        <p:tav tm="0">
                                          <p:val>
                                            <p:strVal val="0-#ppt_w/2"/>
                                          </p:val>
                                        </p:tav>
                                        <p:tav tm="100000">
                                          <p:val>
                                            <p:strVal val="#ppt_x"/>
                                          </p:val>
                                        </p:tav>
                                      </p:tavLst>
                                    </p:anim>
                                    <p:anim calcmode="lin" valueType="num">
                                      <p:cBhvr>
                                        <p:cTn id="37" dur="1000" fill="hold"/>
                                        <p:tgtEl>
                                          <p:spTgt spid="275"/>
                                        </p:tgtEl>
                                        <p:attrNameLst>
                                          <p:attrName>ppt_y</p:attrName>
                                        </p:attrNameLst>
                                      </p:cBhvr>
                                      <p:tavLst>
                                        <p:tav tm="0">
                                          <p:val>
                                            <p:strVal val="#ppt_y"/>
                                          </p:val>
                                        </p:tav>
                                        <p:tav tm="100000">
                                          <p:val>
                                            <p:strVal val="#ppt_y"/>
                                          </p:val>
                                        </p:tav>
                                      </p:tavLst>
                                    </p:anim>
                                  </p:childTnLst>
                                </p:cTn>
                              </p:par>
                            </p:childTnLst>
                          </p:cTn>
                        </p:par>
                        <p:par>
                          <p:cTn id="38" fill="hold">
                            <p:stCondLst>
                              <p:cond delay="7600"/>
                            </p:stCondLst>
                            <p:childTnLst>
                              <p:par>
                                <p:cTn id="39" presetID="2" presetClass="entr" presetSubtype="8" fill="hold" grpId="0" nodeType="afterEffect">
                                  <p:stCondLst>
                                    <p:cond delay="0"/>
                                  </p:stCondLst>
                                  <p:iterate>
                                    <p:tmAbs val="0"/>
                                  </p:iterate>
                                  <p:childTnLst>
                                    <p:set>
                                      <p:cBhvr>
                                        <p:cTn id="40" fill="hold"/>
                                        <p:tgtEl>
                                          <p:spTgt spid="281"/>
                                        </p:tgtEl>
                                        <p:attrNameLst>
                                          <p:attrName>style.visibility</p:attrName>
                                        </p:attrNameLst>
                                      </p:cBhvr>
                                      <p:to>
                                        <p:strVal val="visible"/>
                                      </p:to>
                                    </p:set>
                                    <p:anim calcmode="lin" valueType="num">
                                      <p:cBhvr>
                                        <p:cTn id="41" dur="1000" fill="hold"/>
                                        <p:tgtEl>
                                          <p:spTgt spid="281"/>
                                        </p:tgtEl>
                                        <p:attrNameLst>
                                          <p:attrName>ppt_x</p:attrName>
                                        </p:attrNameLst>
                                      </p:cBhvr>
                                      <p:tavLst>
                                        <p:tav tm="0">
                                          <p:val>
                                            <p:strVal val="0-#ppt_w/2"/>
                                          </p:val>
                                        </p:tav>
                                        <p:tav tm="100000">
                                          <p:val>
                                            <p:strVal val="#ppt_x"/>
                                          </p:val>
                                        </p:tav>
                                      </p:tavLst>
                                    </p:anim>
                                    <p:anim calcmode="lin" valueType="num">
                                      <p:cBhvr>
                                        <p:cTn id="42" dur="1000" fill="hold"/>
                                        <p:tgtEl>
                                          <p:spTgt spid="281"/>
                                        </p:tgtEl>
                                        <p:attrNameLst>
                                          <p:attrName>ppt_y</p:attrName>
                                        </p:attrNameLst>
                                      </p:cBhvr>
                                      <p:tavLst>
                                        <p:tav tm="0">
                                          <p:val>
                                            <p:strVal val="#ppt_y"/>
                                          </p:val>
                                        </p:tav>
                                        <p:tav tm="100000">
                                          <p:val>
                                            <p:strVal val="#ppt_y"/>
                                          </p:val>
                                        </p:tav>
                                      </p:tavLst>
                                    </p:anim>
                                  </p:childTnLst>
                                </p:cTn>
                              </p:par>
                            </p:childTnLst>
                          </p:cTn>
                        </p:par>
                        <p:par>
                          <p:cTn id="43" fill="hold">
                            <p:stCondLst>
                              <p:cond delay="8600"/>
                            </p:stCondLst>
                            <p:childTnLst>
                              <p:par>
                                <p:cTn id="44" presetID="2" presetClass="entr" presetSubtype="8" fill="hold" grpId="0" nodeType="afterEffect">
                                  <p:stCondLst>
                                    <p:cond delay="0"/>
                                  </p:stCondLst>
                                  <p:iterate>
                                    <p:tmAbs val="0"/>
                                  </p:iterate>
                                  <p:childTnLst>
                                    <p:set>
                                      <p:cBhvr>
                                        <p:cTn id="45" fill="hold"/>
                                        <p:tgtEl>
                                          <p:spTgt spid="287"/>
                                        </p:tgtEl>
                                        <p:attrNameLst>
                                          <p:attrName>style.visibility</p:attrName>
                                        </p:attrNameLst>
                                      </p:cBhvr>
                                      <p:to>
                                        <p:strVal val="visible"/>
                                      </p:to>
                                    </p:set>
                                    <p:anim calcmode="lin" valueType="num">
                                      <p:cBhvr>
                                        <p:cTn id="46" dur="1000" fill="hold"/>
                                        <p:tgtEl>
                                          <p:spTgt spid="287"/>
                                        </p:tgtEl>
                                        <p:attrNameLst>
                                          <p:attrName>ppt_x</p:attrName>
                                        </p:attrNameLst>
                                      </p:cBhvr>
                                      <p:tavLst>
                                        <p:tav tm="0">
                                          <p:val>
                                            <p:strVal val="0-#ppt_w/2"/>
                                          </p:val>
                                        </p:tav>
                                        <p:tav tm="100000">
                                          <p:val>
                                            <p:strVal val="#ppt_x"/>
                                          </p:val>
                                        </p:tav>
                                      </p:tavLst>
                                    </p:anim>
                                    <p:anim calcmode="lin" valueType="num">
                                      <p:cBhvr>
                                        <p:cTn id="47" dur="1000" fill="hold"/>
                                        <p:tgtEl>
                                          <p:spTgt spid="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advAuto="0"/>
      <p:bldP spid="270" grpId="0" animBg="1" advAuto="0"/>
      <p:bldP spid="271" grpId="0" animBg="1" advAuto="0"/>
      <p:bldP spid="272" grpId="0" animBg="1" advAuto="0"/>
      <p:bldP spid="273" grpId="0" animBg="1" advAuto="0"/>
      <p:bldP spid="274" grpId="0" animBg="1" advAuto="0"/>
      <p:bldP spid="275" grpId="0" animBg="1" advAuto="0"/>
      <p:bldP spid="281" grpId="0" animBg="1" advAuto="0"/>
      <p:bldP spid="287"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A guide to dealing effectively with the intense or shut down emotions that occur as the result of trauma…"/>
          <p:cNvSpPr txBox="1">
            <a:spLocks noGrp="1"/>
          </p:cNvSpPr>
          <p:nvPr>
            <p:ph type="body" idx="13"/>
          </p:nvPr>
        </p:nvSpPr>
        <p:spPr>
          <a:xfrm>
            <a:off x="738784" y="1790700"/>
            <a:ext cx="11684001" cy="2913618"/>
          </a:xfrm>
          <a:prstGeom prst="rect">
            <a:avLst/>
          </a:prstGeom>
        </p:spPr>
        <p:txBody>
          <a:bodyPr/>
          <a:lstStyle/>
          <a:p>
            <a:pPr marL="0" indent="0" algn="ctr" defTabSz="1295400">
              <a:spcBef>
                <a:spcPts val="800"/>
              </a:spcBef>
              <a:buSzTx/>
              <a:buFont typeface="Zapf Dingbats"/>
              <a:buNone/>
              <a:defRPr sz="3400">
                <a:solidFill>
                  <a:srgbClr val="000000"/>
                </a:solidFill>
                <a:uFill>
                  <a:solidFill>
                    <a:srgbClr val="D95000"/>
                  </a:solidFill>
                </a:uFill>
                <a:latin typeface="Optima"/>
                <a:ea typeface="Optima"/>
                <a:cs typeface="Optima"/>
                <a:sym typeface="Optima"/>
              </a:defRPr>
            </a:pPr>
            <a:r>
              <a:rPr lang="en-US" sz="4400" dirty="0"/>
              <a:t>Main Goals</a:t>
            </a:r>
          </a:p>
          <a:p>
            <a:pPr marL="0" indent="0" algn="ctr" defTabSz="1295400">
              <a:spcBef>
                <a:spcPts val="800"/>
              </a:spcBef>
              <a:buSzTx/>
              <a:buFont typeface="Zapf Dingbats"/>
              <a:buNone/>
              <a:defRPr sz="3400">
                <a:solidFill>
                  <a:srgbClr val="000000"/>
                </a:solidFill>
                <a:uFill>
                  <a:solidFill>
                    <a:srgbClr val="D95000"/>
                  </a:solidFill>
                </a:uFill>
                <a:latin typeface="Optima"/>
                <a:ea typeface="Optima"/>
                <a:cs typeface="Optima"/>
                <a:sym typeface="Optima"/>
              </a:defRPr>
            </a:pPr>
            <a:endParaRPr lang="en-US" sz="4400" dirty="0"/>
          </a:p>
          <a:p>
            <a:pPr marL="0" indent="0" algn="ctr" defTabSz="1295400">
              <a:spcBef>
                <a:spcPts val="800"/>
              </a:spcBef>
              <a:buSzTx/>
              <a:buFont typeface="Zapf Dingbats"/>
              <a:buNone/>
              <a:defRPr sz="3400">
                <a:solidFill>
                  <a:srgbClr val="000000"/>
                </a:solidFill>
                <a:uFill>
                  <a:solidFill>
                    <a:srgbClr val="D95000"/>
                  </a:solidFill>
                </a:uFill>
                <a:latin typeface="Optima"/>
                <a:ea typeface="Optima"/>
                <a:cs typeface="Optima"/>
                <a:sym typeface="Optima"/>
              </a:defRPr>
            </a:pPr>
            <a:r>
              <a:rPr lang="en-US" sz="4400" dirty="0"/>
              <a:t>Project Check In: Process questions and discussion</a:t>
            </a:r>
          </a:p>
        </p:txBody>
      </p:sp>
      <p:sp>
        <p:nvSpPr>
          <p:cNvPr id="272" name="TARGET- As a toolkit"/>
          <p:cNvSpPr txBox="1">
            <a:spLocks noGrp="1"/>
          </p:cNvSpPr>
          <p:nvPr>
            <p:ph type="body" idx="14"/>
          </p:nvPr>
        </p:nvSpPr>
        <p:spPr>
          <a:xfrm>
            <a:off x="701852" y="394116"/>
            <a:ext cx="9399481" cy="964367"/>
          </a:xfrm>
          <a:prstGeom prst="rect">
            <a:avLst/>
          </a:prstGeom>
        </p:spPr>
        <p:txBody>
          <a:bodyPr/>
          <a:lstStyle/>
          <a:p>
            <a:r>
              <a:rPr lang="en-US" dirty="0"/>
              <a:t>Initial Check In</a:t>
            </a:r>
            <a:endParaRPr dirty="0"/>
          </a:p>
        </p:txBody>
      </p:sp>
    </p:spTree>
    <p:extLst>
      <p:ext uri="{BB962C8B-B14F-4D97-AF65-F5344CB8AC3E}">
        <p14:creationId xmlns:p14="http://schemas.microsoft.com/office/powerpoint/2010/main" val="3739229905"/>
      </p:ext>
    </p:extLst>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272"/>
                                        </p:tgtEl>
                                        <p:attrNameLst>
                                          <p:attrName>style.visibility</p:attrName>
                                        </p:attrNameLst>
                                      </p:cBhvr>
                                      <p:to>
                                        <p:strVal val="visible"/>
                                      </p:to>
                                    </p:set>
                                    <p:animEffect transition="in" filter="dissolve">
                                      <p:cBhvr>
                                        <p:cTn id="7" dur="1000"/>
                                        <p:tgtEl>
                                          <p:spTgt spid="272"/>
                                        </p:tgtEl>
                                      </p:cBhvr>
                                    </p:animEffect>
                                  </p:childTnLst>
                                </p:cTn>
                              </p:par>
                            </p:childTnLst>
                          </p:cTn>
                        </p:par>
                        <p:par>
                          <p:cTn id="8" fill="hold">
                            <p:stCondLst>
                              <p:cond delay="1300"/>
                            </p:stCondLst>
                            <p:childTnLst>
                              <p:par>
                                <p:cTn id="9" presetID="9" presetClass="entr" fill="hold" grpId="0" nodeType="afterEffect">
                                  <p:stCondLst>
                                    <p:cond delay="200"/>
                                  </p:stCondLst>
                                  <p:iterate>
                                    <p:tmAbs val="0"/>
                                  </p:iterate>
                                  <p:childTnLst>
                                    <p:set>
                                      <p:cBhvr>
                                        <p:cTn id="10" fill="hold"/>
                                        <p:tgtEl>
                                          <p:spTgt spid="271"/>
                                        </p:tgtEl>
                                        <p:attrNameLst>
                                          <p:attrName>style.visibility</p:attrName>
                                        </p:attrNameLst>
                                      </p:cBhvr>
                                      <p:to>
                                        <p:strVal val="visible"/>
                                      </p:to>
                                    </p:set>
                                    <p:animEffect transition="in" filter="dissolve">
                                      <p:cBhvr>
                                        <p:cTn id="11"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advAuto="0"/>
      <p:bldP spid="27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ARGET Defined"/>
          <p:cNvSpPr txBox="1">
            <a:spLocks noGrp="1"/>
          </p:cNvSpPr>
          <p:nvPr>
            <p:ph type="body" idx="14"/>
          </p:nvPr>
        </p:nvSpPr>
        <p:spPr>
          <a:xfrm>
            <a:off x="2318842" y="2889250"/>
            <a:ext cx="8153401" cy="2057400"/>
          </a:xfrm>
          <a:prstGeom prst="rect">
            <a:avLst/>
          </a:prstGeom>
        </p:spPr>
        <p:txBody>
          <a:bodyPr/>
          <a:lstStyle/>
          <a:p>
            <a:r>
              <a:t>TARGET Defined</a:t>
            </a:r>
          </a:p>
        </p:txBody>
      </p:sp>
      <p:sp>
        <p:nvSpPr>
          <p:cNvPr id="299" name="Overview"/>
          <p:cNvSpPr txBox="1">
            <a:spLocks noGrp="1"/>
          </p:cNvSpPr>
          <p:nvPr>
            <p:ph type="body" idx="15"/>
          </p:nvPr>
        </p:nvSpPr>
        <p:spPr>
          <a:prstGeom prst="rect">
            <a:avLst/>
          </a:prstGeom>
        </p:spPr>
        <p:txBody>
          <a:bodyPr/>
          <a:lstStyle/>
          <a:p>
            <a:r>
              <a:t>Overview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300"/>
                                  </p:stCondLst>
                                  <p:iterate>
                                    <p:tmAbs val="0"/>
                                  </p:iterate>
                                  <p:childTnLst>
                                    <p:set>
                                      <p:cBhvr>
                                        <p:cTn id="6" fill="hold"/>
                                        <p:tgtEl>
                                          <p:spTgt spid="299"/>
                                        </p:tgtEl>
                                        <p:attrNameLst>
                                          <p:attrName>style.visibility</p:attrName>
                                        </p:attrNameLst>
                                      </p:cBhvr>
                                      <p:to>
                                        <p:strVal val="visible"/>
                                      </p:to>
                                    </p:set>
                                    <p:animEffect transition="in" filter="wipe(left)">
                                      <p:cBhvr>
                                        <p:cTn id="7" dur="1000"/>
                                        <p:tgtEl>
                                          <p:spTgt spid="299"/>
                                        </p:tgtEl>
                                      </p:cBhvr>
                                    </p:animEffect>
                                  </p:childTnLst>
                                </p:cTn>
                              </p:par>
                            </p:childTnLst>
                          </p:cTn>
                        </p:par>
                        <p:par>
                          <p:cTn id="8" fill="hold">
                            <p:stCondLst>
                              <p:cond delay="1300"/>
                            </p:stCondLst>
                            <p:childTnLst>
                              <p:par>
                                <p:cTn id="9" presetID="9" presetClass="entr" fill="hold" grpId="2" nodeType="afterEffect">
                                  <p:stCondLst>
                                    <p:cond delay="300"/>
                                  </p:stCondLst>
                                  <p:iterate>
                                    <p:tmAbs val="0"/>
                                  </p:iterate>
                                  <p:childTnLst>
                                    <p:set>
                                      <p:cBhvr>
                                        <p:cTn id="10" fill="hold"/>
                                        <p:tgtEl>
                                          <p:spTgt spid="298"/>
                                        </p:tgtEl>
                                        <p:attrNameLst>
                                          <p:attrName>style.visibility</p:attrName>
                                        </p:attrNameLst>
                                      </p:cBhvr>
                                      <p:to>
                                        <p:strVal val="visible"/>
                                      </p:to>
                                    </p:set>
                                    <p:animEffect transition="in" filter="dissolve">
                                      <p:cBhvr>
                                        <p:cTn id="11"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2" animBg="1" advAuto="0"/>
      <p:bldP spid="299"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rauma Affect Regulation: Guide for Education &amp; Therapy"/>
          <p:cNvSpPr txBox="1">
            <a:spLocks noGrp="1"/>
          </p:cNvSpPr>
          <p:nvPr>
            <p:ph type="body" idx="14"/>
          </p:nvPr>
        </p:nvSpPr>
        <p:spPr>
          <a:xfrm>
            <a:off x="892522" y="2886707"/>
            <a:ext cx="11219756" cy="2062486"/>
          </a:xfrm>
          <a:prstGeom prst="rect">
            <a:avLst/>
          </a:prstGeom>
        </p:spPr>
        <p:txBody>
          <a:bodyPr/>
          <a:lstStyle/>
          <a:p>
            <a:r>
              <a:t>Trauma Affect Regulation: Guide for Education &amp; Therapy</a:t>
            </a:r>
          </a:p>
        </p:txBody>
      </p:sp>
      <p:sp>
        <p:nvSpPr>
          <p:cNvPr id="261" name="TARGET"/>
          <p:cNvSpPr txBox="1">
            <a:spLocks noGrp="1"/>
          </p:cNvSpPr>
          <p:nvPr>
            <p:ph type="body" idx="15"/>
          </p:nvPr>
        </p:nvSpPr>
        <p:spPr>
          <a:prstGeom prst="rect">
            <a:avLst/>
          </a:prstGeom>
        </p:spPr>
        <p:txBody>
          <a:bodyPr/>
          <a:lstStyle/>
          <a:p>
            <a:r>
              <a:t>TARGET</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300"/>
                                  </p:stCondLst>
                                  <p:iterate>
                                    <p:tmAbs val="0"/>
                                  </p:iterate>
                                  <p:childTnLst>
                                    <p:set>
                                      <p:cBhvr>
                                        <p:cTn id="6" fill="hold"/>
                                        <p:tgtEl>
                                          <p:spTgt spid="261"/>
                                        </p:tgtEl>
                                        <p:attrNameLst>
                                          <p:attrName>style.visibility</p:attrName>
                                        </p:attrNameLst>
                                      </p:cBhvr>
                                      <p:to>
                                        <p:strVal val="visible"/>
                                      </p:to>
                                    </p:set>
                                    <p:animEffect transition="in" filter="wipe(left)">
                                      <p:cBhvr>
                                        <p:cTn id="7" dur="1000"/>
                                        <p:tgtEl>
                                          <p:spTgt spid="261"/>
                                        </p:tgtEl>
                                      </p:cBhvr>
                                    </p:animEffect>
                                  </p:childTnLst>
                                </p:cTn>
                              </p:par>
                            </p:childTnLst>
                          </p:cTn>
                        </p:par>
                        <p:par>
                          <p:cTn id="8" fill="hold">
                            <p:stCondLst>
                              <p:cond delay="1300"/>
                            </p:stCondLst>
                            <p:childTnLst>
                              <p:par>
                                <p:cTn id="9" presetID="9" presetClass="entr" fill="hold" grpId="2" nodeType="afterEffect">
                                  <p:stCondLst>
                                    <p:cond delay="300"/>
                                  </p:stCondLst>
                                  <p:iterate>
                                    <p:tmAbs val="0"/>
                                  </p:iterate>
                                  <p:childTnLst>
                                    <p:set>
                                      <p:cBhvr>
                                        <p:cTn id="10" fill="hold"/>
                                        <p:tgtEl>
                                          <p:spTgt spid="260"/>
                                        </p:tgtEl>
                                        <p:attrNameLst>
                                          <p:attrName>style.visibility</p:attrName>
                                        </p:attrNameLst>
                                      </p:cBhvr>
                                      <p:to>
                                        <p:strVal val="visible"/>
                                      </p:to>
                                    </p:set>
                                    <p:animEffect transition="in" filter="dissolve">
                                      <p:cBhvr>
                                        <p:cTn id="11" dur="10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2" animBg="1" advAuto="0"/>
      <p:bldP spid="261"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Trauma involves events that confront a person directly or as a witness with the actuality or threat of death, human suffering, severe bodily harm, coercive exploitation, sexual violation, hate crimes or political violence.…"/>
          <p:cNvSpPr txBox="1">
            <a:spLocks noGrp="1"/>
          </p:cNvSpPr>
          <p:nvPr>
            <p:ph type="body" idx="13"/>
          </p:nvPr>
        </p:nvSpPr>
        <p:spPr>
          <a:xfrm>
            <a:off x="738784" y="1790700"/>
            <a:ext cx="11684001" cy="6896104"/>
          </a:xfrm>
          <a:prstGeom prst="rect">
            <a:avLst/>
          </a:prstGeom>
        </p:spPr>
        <p:txBody>
          <a:bodyPr/>
          <a:lstStyle/>
          <a:p>
            <a:pPr marL="762000" lvl="1" indent="-381000" defTabSz="1295400">
              <a:spcBef>
                <a:spcPts val="1600"/>
              </a:spcBef>
              <a:buSzPct val="68000"/>
              <a:buFont typeface="Lucida Grande"/>
              <a:buChar char="✦"/>
              <a:defRPr sz="3800">
                <a:solidFill>
                  <a:srgbClr val="000000"/>
                </a:solidFill>
                <a:uFill>
                  <a:solidFill>
                    <a:srgbClr val="FFFFFF"/>
                  </a:solidFill>
                </a:uFill>
                <a:latin typeface="Optima"/>
                <a:ea typeface="Optima"/>
                <a:cs typeface="Optima"/>
                <a:sym typeface="Optima"/>
              </a:defRPr>
            </a:pPr>
            <a:r>
              <a:t>Trauma involves events that confront a person directly or as a witness with the actuality or threat of death, human suffering, severe bodily harm, coercive exploitation, sexual violation, hate crimes or political violence.</a:t>
            </a:r>
          </a:p>
          <a:p>
            <a:pPr marL="0" indent="0" defTabSz="1295400">
              <a:spcBef>
                <a:spcPts val="1600"/>
              </a:spcBef>
              <a:buSzTx/>
              <a:buNone/>
              <a:defRPr sz="38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800">
                <a:solidFill>
                  <a:srgbClr val="000000"/>
                </a:solidFill>
                <a:uFill>
                  <a:solidFill>
                    <a:srgbClr val="FFFFFF"/>
                  </a:solidFill>
                </a:uFill>
                <a:latin typeface="Optima"/>
                <a:ea typeface="Optima"/>
                <a:cs typeface="Optima"/>
                <a:sym typeface="Optima"/>
              </a:defRPr>
            </a:pPr>
            <a:r>
              <a:t>Parents, caregivers and professionals all may experience trauma not only as a result of their direct experiences, but also when their children or clients are exposed to these events </a:t>
            </a:r>
            <a:br>
              <a:rPr sz="4000"/>
            </a:br>
            <a:endParaRPr sz="4000"/>
          </a:p>
        </p:txBody>
      </p:sp>
      <p:sp>
        <p:nvSpPr>
          <p:cNvPr id="302" name="TARGET Defined: T - Trauma"/>
          <p:cNvSpPr txBox="1">
            <a:spLocks noGrp="1"/>
          </p:cNvSpPr>
          <p:nvPr>
            <p:ph type="body" idx="14"/>
          </p:nvPr>
        </p:nvSpPr>
        <p:spPr>
          <a:xfrm>
            <a:off x="701852" y="438150"/>
            <a:ext cx="9399481" cy="876301"/>
          </a:xfrm>
          <a:prstGeom prst="rect">
            <a:avLst/>
          </a:prstGeom>
        </p:spPr>
        <p:txBody>
          <a:bodyPr/>
          <a:lstStyle>
            <a:lvl1pPr>
              <a:defRPr sz="5200"/>
            </a:lvl1pPr>
          </a:lstStyle>
          <a:p>
            <a:r>
              <a:t>TARGET Defined: T - Trauma</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300"/>
                                  </p:stCondLst>
                                  <p:iterate>
                                    <p:tmAbs val="0"/>
                                  </p:iterate>
                                  <p:childTnLst>
                                    <p:set>
                                      <p:cBhvr>
                                        <p:cTn id="6" fill="hold"/>
                                        <p:tgtEl>
                                          <p:spTgt spid="302"/>
                                        </p:tgtEl>
                                        <p:attrNameLst>
                                          <p:attrName>style.visibility</p:attrName>
                                        </p:attrNameLst>
                                      </p:cBhvr>
                                      <p:to>
                                        <p:strVal val="visible"/>
                                      </p:to>
                                    </p:set>
                                    <p:animEffect transition="in" filter="dissolve">
                                      <p:cBhvr>
                                        <p:cTn id="7" dur="1000"/>
                                        <p:tgtEl>
                                          <p:spTgt spid="302"/>
                                        </p:tgtEl>
                                      </p:cBhvr>
                                    </p:animEffect>
                                  </p:childTnLst>
                                </p:cTn>
                              </p:par>
                            </p:childTnLst>
                          </p:cTn>
                        </p:par>
                        <p:par>
                          <p:cTn id="8" fill="hold">
                            <p:stCondLst>
                              <p:cond delay="1300"/>
                            </p:stCondLst>
                            <p:childTnLst>
                              <p:par>
                                <p:cTn id="9" presetID="9" presetClass="entr" fill="hold" grpId="2" nodeType="afterEffect">
                                  <p:stCondLst>
                                    <p:cond delay="200"/>
                                  </p:stCondLst>
                                  <p:iterate>
                                    <p:tmAbs val="0"/>
                                  </p:iterate>
                                  <p:childTnLst>
                                    <p:set>
                                      <p:cBhvr>
                                        <p:cTn id="10" fill="hold"/>
                                        <p:tgtEl>
                                          <p:spTgt spid="301"/>
                                        </p:tgtEl>
                                        <p:attrNameLst>
                                          <p:attrName>style.visibility</p:attrName>
                                        </p:attrNameLst>
                                      </p:cBhvr>
                                      <p:to>
                                        <p:strVal val="visible"/>
                                      </p:to>
                                    </p:set>
                                    <p:animEffect transition="in" filter="dissolve">
                                      <p:cBhvr>
                                        <p:cTn id="11"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2" animBg="1" advAuto="0"/>
      <p:bldP spid="302"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Affect is another word for the emotions people feel.…"/>
          <p:cNvSpPr txBox="1">
            <a:spLocks noGrp="1"/>
          </p:cNvSpPr>
          <p:nvPr>
            <p:ph type="body" idx="13"/>
          </p:nvPr>
        </p:nvSpPr>
        <p:spPr>
          <a:xfrm>
            <a:off x="738784" y="1790700"/>
            <a:ext cx="11684001" cy="6921504"/>
          </a:xfrm>
          <a:prstGeom prst="rect">
            <a:avLst/>
          </a:prstGeom>
        </p:spPr>
        <p:txBody>
          <a:bodyPr/>
          <a:lstStyle/>
          <a:p>
            <a:pPr marL="762000" lvl="1" indent="-381000" defTabSz="1295400">
              <a:spcBef>
                <a:spcPts val="1600"/>
              </a:spcBef>
              <a:buSzPct val="68000"/>
              <a:buFont typeface="Lucida Grande"/>
              <a:buChar char="✦"/>
              <a:defRPr sz="3800">
                <a:solidFill>
                  <a:srgbClr val="000000"/>
                </a:solidFill>
                <a:uFill>
                  <a:solidFill>
                    <a:srgbClr val="FFFFFF"/>
                  </a:solidFill>
                </a:uFill>
                <a:latin typeface="Optima"/>
                <a:ea typeface="Optima"/>
                <a:cs typeface="Optima"/>
                <a:sym typeface="Optima"/>
              </a:defRPr>
            </a:pPr>
            <a:r>
              <a:t>Affect is another word for the emotions people feel. </a:t>
            </a:r>
          </a:p>
          <a:p>
            <a:pPr marL="0" indent="0" defTabSz="1295400">
              <a:spcBef>
                <a:spcPts val="1600"/>
              </a:spcBef>
              <a:buSzTx/>
              <a:buNone/>
              <a:defRPr sz="38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800">
                <a:solidFill>
                  <a:srgbClr val="000000"/>
                </a:solidFill>
                <a:uFill>
                  <a:solidFill>
                    <a:srgbClr val="FFFFFF"/>
                  </a:solidFill>
                </a:uFill>
                <a:latin typeface="Optima"/>
                <a:ea typeface="Optima"/>
                <a:cs typeface="Optima"/>
                <a:sym typeface="Optima"/>
              </a:defRPr>
            </a:pPr>
            <a:r>
              <a:t>Trauma shocks a person’s emotions, activating the system that is designed to protect.</a:t>
            </a:r>
          </a:p>
          <a:p>
            <a:pPr marL="0" indent="0" defTabSz="1295400">
              <a:spcBef>
                <a:spcPts val="1600"/>
              </a:spcBef>
              <a:buSzTx/>
              <a:buNone/>
              <a:defRPr sz="3800">
                <a:solidFill>
                  <a:srgbClr val="000000"/>
                </a:solidFill>
                <a:uFill>
                  <a:solidFill>
                    <a:srgbClr val="FFFFFF"/>
                  </a:solidFill>
                </a:uFill>
                <a:latin typeface="Optima"/>
                <a:ea typeface="Optima"/>
                <a:cs typeface="Optima"/>
                <a:sym typeface="Optima"/>
              </a:defRPr>
            </a:pPr>
            <a:endParaRPr/>
          </a:p>
          <a:p>
            <a:pPr marL="762000" lvl="1" indent="-381000" defTabSz="1295400">
              <a:spcBef>
                <a:spcPts val="1600"/>
              </a:spcBef>
              <a:buSzPct val="68000"/>
              <a:buFont typeface="Lucida Grande"/>
              <a:buChar char="✦"/>
              <a:defRPr sz="3800">
                <a:solidFill>
                  <a:srgbClr val="000000"/>
                </a:solidFill>
                <a:uFill>
                  <a:solidFill>
                    <a:srgbClr val="FFFFFF"/>
                  </a:solidFill>
                </a:uFill>
                <a:latin typeface="Optima"/>
                <a:ea typeface="Optima"/>
                <a:cs typeface="Optima"/>
                <a:sym typeface="Optima"/>
              </a:defRPr>
            </a:pPr>
            <a:r>
              <a:t>When the person cannot turn off or reset the Amygdala in the brain, healthy normal emotions become extreme and interfere with living.</a:t>
            </a:r>
          </a:p>
          <a:p>
            <a:pPr marL="0" indent="0" defTabSz="1295400">
              <a:spcBef>
                <a:spcPts val="1600"/>
              </a:spcBef>
              <a:buSzTx/>
              <a:buNone/>
              <a:defRPr sz="3800">
                <a:solidFill>
                  <a:srgbClr val="000000"/>
                </a:solidFill>
                <a:uFill>
                  <a:solidFill>
                    <a:srgbClr val="FFFFFF"/>
                  </a:solidFill>
                </a:uFill>
                <a:latin typeface="Optima"/>
                <a:ea typeface="Optima"/>
                <a:cs typeface="Optima"/>
                <a:sym typeface="Optima"/>
              </a:defRPr>
            </a:pPr>
            <a:br>
              <a:rPr sz="4000"/>
            </a:br>
            <a:endParaRPr sz="4000"/>
          </a:p>
        </p:txBody>
      </p:sp>
      <p:sp>
        <p:nvSpPr>
          <p:cNvPr id="305" name="TARGET Defined: A - Affect"/>
          <p:cNvSpPr txBox="1">
            <a:spLocks noGrp="1"/>
          </p:cNvSpPr>
          <p:nvPr>
            <p:ph type="body" idx="14"/>
          </p:nvPr>
        </p:nvSpPr>
        <p:spPr>
          <a:xfrm>
            <a:off x="701852" y="438150"/>
            <a:ext cx="9399481" cy="876301"/>
          </a:xfrm>
          <a:prstGeom prst="rect">
            <a:avLst/>
          </a:prstGeom>
        </p:spPr>
        <p:txBody>
          <a:bodyPr/>
          <a:lstStyle>
            <a:lvl1pPr>
              <a:defRPr sz="5200"/>
            </a:lvl1pPr>
          </a:lstStyle>
          <a:p>
            <a:r>
              <a:t>TARGET Defined: A - Affect</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300"/>
                                  </p:stCondLst>
                                  <p:iterate>
                                    <p:tmAbs val="0"/>
                                  </p:iterate>
                                  <p:childTnLst>
                                    <p:set>
                                      <p:cBhvr>
                                        <p:cTn id="6" fill="hold"/>
                                        <p:tgtEl>
                                          <p:spTgt spid="305"/>
                                        </p:tgtEl>
                                        <p:attrNameLst>
                                          <p:attrName>style.visibility</p:attrName>
                                        </p:attrNameLst>
                                      </p:cBhvr>
                                      <p:to>
                                        <p:strVal val="visible"/>
                                      </p:to>
                                    </p:set>
                                    <p:animEffect transition="in" filter="dissolve">
                                      <p:cBhvr>
                                        <p:cTn id="7" dur="1000"/>
                                        <p:tgtEl>
                                          <p:spTgt spid="305"/>
                                        </p:tgtEl>
                                      </p:cBhvr>
                                    </p:animEffect>
                                  </p:childTnLst>
                                </p:cTn>
                              </p:par>
                            </p:childTnLst>
                          </p:cTn>
                        </p:par>
                        <p:par>
                          <p:cTn id="8" fill="hold">
                            <p:stCondLst>
                              <p:cond delay="1300"/>
                            </p:stCondLst>
                            <p:childTnLst>
                              <p:par>
                                <p:cTn id="9" presetID="9" presetClass="entr" fill="hold" grpId="2" nodeType="afterEffect">
                                  <p:stCondLst>
                                    <p:cond delay="200"/>
                                  </p:stCondLst>
                                  <p:iterate>
                                    <p:tmAbs val="0"/>
                                  </p:iterate>
                                  <p:childTnLst>
                                    <p:set>
                                      <p:cBhvr>
                                        <p:cTn id="10" fill="hold"/>
                                        <p:tgtEl>
                                          <p:spTgt spid="304"/>
                                        </p:tgtEl>
                                        <p:attrNameLst>
                                          <p:attrName>style.visibility</p:attrName>
                                        </p:attrNameLst>
                                      </p:cBhvr>
                                      <p:to>
                                        <p:strVal val="visible"/>
                                      </p:to>
                                    </p:set>
                                    <p:animEffect transition="in" filter="dissolve">
                                      <p:cBhvr>
                                        <p:cTn id="11"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2" animBg="1" advAuto="0"/>
      <p:bldP spid="305"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150</TotalTime>
  <Words>1058</Words>
  <Application>Microsoft Macintosh PowerPoint</Application>
  <PresentationFormat>Custom</PresentationFormat>
  <Paragraphs>104</Paragraphs>
  <Slides>21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Futura Condensed</vt:lpstr>
      <vt:lpstr>Gill Sans</vt:lpstr>
      <vt:lpstr>Helvetica</vt:lpstr>
      <vt:lpstr>Lucida Grande</vt:lpstr>
      <vt:lpstr>Optima</vt:lpstr>
      <vt:lpstr>Rockwell</vt:lpstr>
      <vt:lpstr>Zapf Dingbats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ATS Pro</cp:lastModifiedBy>
  <cp:revision>21</cp:revision>
  <dcterms:modified xsi:type="dcterms:W3CDTF">2021-11-16T21:29:21Z</dcterms:modified>
</cp:coreProperties>
</file>